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6"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1" Type="http://schemas.openxmlformats.org/officeDocument/2006/relationships/hyperlink" Target="https://elearning.pu.edu.tw/learn/path/download.php?path=SP5q6XyWcUX5jMKY13Phu9LpHLmFKeHUc7YVc0UWX3ZAGUiYzlZZbVOMJvcc4Y1c"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1" Type="http://schemas.openxmlformats.org/officeDocument/2006/relationships/hyperlink" Target="https://elearning.pu.edu.tw/learn/path/download.php?path=SP5q6XyWcUX5jMKY13Phu9LpHLmFKeHUc7YVc0UWX3ZAGUiYzlZZbVOMJvcc4Y1c"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65D589-5FDA-44BD-B721-ADC30853C4D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D137F58-520F-4ECA-806F-CABDCA3788CD}">
      <dgm:prSet custT="1"/>
      <dgm:spPr/>
      <dgm:t>
        <a:bodyPr/>
        <a:lstStyle/>
        <a:p>
          <a:r>
            <a:rPr lang="en-US" sz="1600" b="1" u="sng" dirty="0"/>
            <a:t>Storyboards and Interface Builder </a:t>
          </a:r>
        </a:p>
        <a:p>
          <a:r>
            <a:rPr lang="en-US" sz="1600" b="1" u="sng" dirty="0"/>
            <a:t>[week 2 and 3]</a:t>
          </a:r>
        </a:p>
      </dgm:t>
    </dgm:pt>
    <dgm:pt modelId="{76161BE0-DAFD-4EEB-90B0-666DB6E7419C}" type="parTrans" cxnId="{99534699-A7E7-43D7-B972-033D3363029C}">
      <dgm:prSet/>
      <dgm:spPr/>
      <dgm:t>
        <a:bodyPr/>
        <a:lstStyle/>
        <a:p>
          <a:endParaRPr lang="en-US" sz="2000" b="1" u="sng"/>
        </a:p>
      </dgm:t>
    </dgm:pt>
    <dgm:pt modelId="{676D8D50-8278-4B35-9809-2F728D868E9B}" type="sibTrans" cxnId="{99534699-A7E7-43D7-B972-033D3363029C}">
      <dgm:prSet/>
      <dgm:spPr/>
      <dgm:t>
        <a:bodyPr/>
        <a:lstStyle/>
        <a:p>
          <a:endParaRPr lang="en-US" sz="2000" b="1" u="sng"/>
        </a:p>
      </dgm:t>
    </dgm:pt>
    <dgm:pt modelId="{204DED96-1618-4B96-AE18-776240FB9B43}">
      <dgm:prSet custT="1"/>
      <dgm:spPr/>
      <dgm:t>
        <a:bodyPr/>
        <a:lstStyle/>
        <a:p>
          <a:r>
            <a:rPr lang="en-US" sz="1600" b="1" u="sng" dirty="0"/>
            <a:t>Swift Programming Basics – Variables &amp; Collections(Array)</a:t>
          </a:r>
        </a:p>
        <a:p>
          <a:r>
            <a:rPr lang="en-US" sz="1600" b="1" u="sng" dirty="0"/>
            <a:t> [week 4 and 5]</a:t>
          </a:r>
        </a:p>
      </dgm:t>
    </dgm:pt>
    <dgm:pt modelId="{A4E955ED-06A1-4CD9-AA79-A62D9BB31295}" type="parTrans" cxnId="{6203887A-CC96-4BE7-A9A9-DA886F59B1F1}">
      <dgm:prSet/>
      <dgm:spPr/>
      <dgm:t>
        <a:bodyPr/>
        <a:lstStyle/>
        <a:p>
          <a:endParaRPr lang="en-US" sz="2000" b="1" u="sng"/>
        </a:p>
      </dgm:t>
    </dgm:pt>
    <dgm:pt modelId="{26CD0CC9-C4FE-4F6C-AD6A-B04E20A7A149}" type="sibTrans" cxnId="{6203887A-CC96-4BE7-A9A9-DA886F59B1F1}">
      <dgm:prSet/>
      <dgm:spPr/>
      <dgm:t>
        <a:bodyPr/>
        <a:lstStyle/>
        <a:p>
          <a:endParaRPr lang="en-US" sz="2000" b="1" u="sng"/>
        </a:p>
      </dgm:t>
    </dgm:pt>
    <dgm:pt modelId="{6276AED6-77A7-4366-AA5C-2D07765A55BD}">
      <dgm:prSet custT="1"/>
      <dgm:spPr/>
      <dgm:t>
        <a:bodyPr/>
        <a:lstStyle/>
        <a:p>
          <a:r>
            <a:rPr lang="en-US" sz="1600" b="1" u="sng" dirty="0"/>
            <a:t>Auto Layout and Responsive UIs</a:t>
          </a:r>
        </a:p>
        <a:p>
          <a:r>
            <a:rPr lang="en-US" sz="1600" b="1" u="sng" dirty="0"/>
            <a:t> [week 6 and 8]</a:t>
          </a:r>
        </a:p>
      </dgm:t>
    </dgm:pt>
    <dgm:pt modelId="{A166D71F-4110-47B0-8530-B59327CD6958}" type="parTrans" cxnId="{0F6CBB02-7EF1-4CC3-9742-52388B17966B}">
      <dgm:prSet/>
      <dgm:spPr/>
      <dgm:t>
        <a:bodyPr/>
        <a:lstStyle/>
        <a:p>
          <a:endParaRPr lang="en-US" sz="2000" b="1" u="sng"/>
        </a:p>
      </dgm:t>
    </dgm:pt>
    <dgm:pt modelId="{225858E2-5C94-4706-ACAD-0E0FDB11441E}" type="sibTrans" cxnId="{0F6CBB02-7EF1-4CC3-9742-52388B17966B}">
      <dgm:prSet/>
      <dgm:spPr/>
      <dgm:t>
        <a:bodyPr/>
        <a:lstStyle/>
        <a:p>
          <a:endParaRPr lang="en-US" sz="2000" b="1" u="sng"/>
        </a:p>
      </dgm:t>
    </dgm:pt>
    <dgm:pt modelId="{FE35BB7D-9791-469A-8F17-A1BB57F6BD72}" type="pres">
      <dgm:prSet presAssocID="{9E65D589-5FDA-44BD-B721-ADC30853C4D3}" presName="root" presStyleCnt="0">
        <dgm:presLayoutVars>
          <dgm:dir/>
          <dgm:resizeHandles val="exact"/>
        </dgm:presLayoutVars>
      </dgm:prSet>
      <dgm:spPr/>
    </dgm:pt>
    <dgm:pt modelId="{4B6AA505-9EEC-43A4-BBB4-56337AB2F9BC}" type="pres">
      <dgm:prSet presAssocID="{ED137F58-520F-4ECA-806F-CABDCA3788CD}" presName="compNode" presStyleCnt="0"/>
      <dgm:spPr/>
    </dgm:pt>
    <dgm:pt modelId="{7DB62D0F-23A2-4E2B-BC3E-4213E1399E75}" type="pres">
      <dgm:prSet presAssocID="{ED137F58-520F-4ECA-806F-CABDCA3788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工具"/>
        </a:ext>
      </dgm:extLst>
    </dgm:pt>
    <dgm:pt modelId="{37922EB7-D7E6-4059-9A87-1521A4472BA3}" type="pres">
      <dgm:prSet presAssocID="{ED137F58-520F-4ECA-806F-CABDCA3788CD}" presName="spaceRect" presStyleCnt="0"/>
      <dgm:spPr/>
    </dgm:pt>
    <dgm:pt modelId="{31993C2A-4F0C-470C-9AFE-9F91E9A4453F}" type="pres">
      <dgm:prSet presAssocID="{ED137F58-520F-4ECA-806F-CABDCA3788CD}" presName="textRect" presStyleLbl="revTx" presStyleIdx="0" presStyleCnt="3">
        <dgm:presLayoutVars>
          <dgm:chMax val="1"/>
          <dgm:chPref val="1"/>
        </dgm:presLayoutVars>
      </dgm:prSet>
      <dgm:spPr/>
    </dgm:pt>
    <dgm:pt modelId="{E88EF41C-9FCC-4F44-8688-4BDFA1A6FE1A}" type="pres">
      <dgm:prSet presAssocID="{676D8D50-8278-4B35-9809-2F728D868E9B}" presName="sibTrans" presStyleCnt="0"/>
      <dgm:spPr/>
    </dgm:pt>
    <dgm:pt modelId="{1D036D68-9922-4796-A166-31225CE30AD9}" type="pres">
      <dgm:prSet presAssocID="{204DED96-1618-4B96-AE18-776240FB9B43}" presName="compNode" presStyleCnt="0"/>
      <dgm:spPr/>
    </dgm:pt>
    <dgm:pt modelId="{E8BC42DE-660A-474B-BB11-E7C6E4F10602}" type="pres">
      <dgm:prSet presAssocID="{204DED96-1618-4B96-AE18-776240FB9B4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處理器"/>
        </a:ext>
      </dgm:extLst>
    </dgm:pt>
    <dgm:pt modelId="{F7184F94-6AB7-4D7E-AF18-A61AB2D0A661}" type="pres">
      <dgm:prSet presAssocID="{204DED96-1618-4B96-AE18-776240FB9B43}" presName="spaceRect" presStyleCnt="0"/>
      <dgm:spPr/>
    </dgm:pt>
    <dgm:pt modelId="{822B7BEF-9A84-47B6-9295-4AC063E72FC5}" type="pres">
      <dgm:prSet presAssocID="{204DED96-1618-4B96-AE18-776240FB9B43}" presName="textRect" presStyleLbl="revTx" presStyleIdx="1" presStyleCnt="3">
        <dgm:presLayoutVars>
          <dgm:chMax val="1"/>
          <dgm:chPref val="1"/>
        </dgm:presLayoutVars>
      </dgm:prSet>
      <dgm:spPr/>
    </dgm:pt>
    <dgm:pt modelId="{7FBEB924-10FC-40CC-A84E-37C10E50256D}" type="pres">
      <dgm:prSet presAssocID="{26CD0CC9-C4FE-4F6C-AD6A-B04E20A7A149}" presName="sibTrans" presStyleCnt="0"/>
      <dgm:spPr/>
    </dgm:pt>
    <dgm:pt modelId="{92D93F1F-E00D-4CF5-B6E1-90F2CFEFE98C}" type="pres">
      <dgm:prSet presAssocID="{6276AED6-77A7-4366-AA5C-2D07765A55BD}" presName="compNode" presStyleCnt="0"/>
      <dgm:spPr/>
    </dgm:pt>
    <dgm:pt modelId="{C104D4A1-C947-4074-B353-FC8E3474F066}" type="pres">
      <dgm:prSet presAssocID="{6276AED6-77A7-4366-AA5C-2D07765A55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80786B5A-A1EC-4960-97BC-CF9BF2E44D97}" type="pres">
      <dgm:prSet presAssocID="{6276AED6-77A7-4366-AA5C-2D07765A55BD}" presName="spaceRect" presStyleCnt="0"/>
      <dgm:spPr/>
    </dgm:pt>
    <dgm:pt modelId="{C4EA128D-162A-41F3-869E-AA33150C3735}" type="pres">
      <dgm:prSet presAssocID="{6276AED6-77A7-4366-AA5C-2D07765A55BD}" presName="textRect" presStyleLbl="revTx" presStyleIdx="2" presStyleCnt="3">
        <dgm:presLayoutVars>
          <dgm:chMax val="1"/>
          <dgm:chPref val="1"/>
        </dgm:presLayoutVars>
      </dgm:prSet>
      <dgm:spPr/>
    </dgm:pt>
  </dgm:ptLst>
  <dgm:cxnLst>
    <dgm:cxn modelId="{0F6CBB02-7EF1-4CC3-9742-52388B17966B}" srcId="{9E65D589-5FDA-44BD-B721-ADC30853C4D3}" destId="{6276AED6-77A7-4366-AA5C-2D07765A55BD}" srcOrd="2" destOrd="0" parTransId="{A166D71F-4110-47B0-8530-B59327CD6958}" sibTransId="{225858E2-5C94-4706-ACAD-0E0FDB11441E}"/>
    <dgm:cxn modelId="{B709F03A-7BBD-481A-8235-9BA407B30598}" type="presOf" srcId="{9E65D589-5FDA-44BD-B721-ADC30853C4D3}" destId="{FE35BB7D-9791-469A-8F17-A1BB57F6BD72}" srcOrd="0" destOrd="0" presId="urn:microsoft.com/office/officeart/2018/2/layout/IconLabelList"/>
    <dgm:cxn modelId="{DFB3D04B-7404-4118-A14D-2D6A56218FEA}" type="presOf" srcId="{204DED96-1618-4B96-AE18-776240FB9B43}" destId="{822B7BEF-9A84-47B6-9295-4AC063E72FC5}" srcOrd="0" destOrd="0" presId="urn:microsoft.com/office/officeart/2018/2/layout/IconLabelList"/>
    <dgm:cxn modelId="{6203887A-CC96-4BE7-A9A9-DA886F59B1F1}" srcId="{9E65D589-5FDA-44BD-B721-ADC30853C4D3}" destId="{204DED96-1618-4B96-AE18-776240FB9B43}" srcOrd="1" destOrd="0" parTransId="{A4E955ED-06A1-4CD9-AA79-A62D9BB31295}" sibTransId="{26CD0CC9-C4FE-4F6C-AD6A-B04E20A7A149}"/>
    <dgm:cxn modelId="{99534699-A7E7-43D7-B972-033D3363029C}" srcId="{9E65D589-5FDA-44BD-B721-ADC30853C4D3}" destId="{ED137F58-520F-4ECA-806F-CABDCA3788CD}" srcOrd="0" destOrd="0" parTransId="{76161BE0-DAFD-4EEB-90B0-666DB6E7419C}" sibTransId="{676D8D50-8278-4B35-9809-2F728D868E9B}"/>
    <dgm:cxn modelId="{47F0C9A1-A071-496E-ADFC-A87DCAD30B74}" type="presOf" srcId="{6276AED6-77A7-4366-AA5C-2D07765A55BD}" destId="{C4EA128D-162A-41F3-869E-AA33150C3735}" srcOrd="0" destOrd="0" presId="urn:microsoft.com/office/officeart/2018/2/layout/IconLabelList"/>
    <dgm:cxn modelId="{9AB9D7CA-D004-43D5-ACD2-BD84AAF9743E}" type="presOf" srcId="{ED137F58-520F-4ECA-806F-CABDCA3788CD}" destId="{31993C2A-4F0C-470C-9AFE-9F91E9A4453F}" srcOrd="0" destOrd="0" presId="urn:microsoft.com/office/officeart/2018/2/layout/IconLabelList"/>
    <dgm:cxn modelId="{FE0DD418-72BE-4516-AA16-996824C1E9C7}" type="presParOf" srcId="{FE35BB7D-9791-469A-8F17-A1BB57F6BD72}" destId="{4B6AA505-9EEC-43A4-BBB4-56337AB2F9BC}" srcOrd="0" destOrd="0" presId="urn:microsoft.com/office/officeart/2018/2/layout/IconLabelList"/>
    <dgm:cxn modelId="{065C78C5-95D4-477A-8E46-A4A7D09FABD3}" type="presParOf" srcId="{4B6AA505-9EEC-43A4-BBB4-56337AB2F9BC}" destId="{7DB62D0F-23A2-4E2B-BC3E-4213E1399E75}" srcOrd="0" destOrd="0" presId="urn:microsoft.com/office/officeart/2018/2/layout/IconLabelList"/>
    <dgm:cxn modelId="{25A84523-0981-4064-84EC-FAE5548DC070}" type="presParOf" srcId="{4B6AA505-9EEC-43A4-BBB4-56337AB2F9BC}" destId="{37922EB7-D7E6-4059-9A87-1521A4472BA3}" srcOrd="1" destOrd="0" presId="urn:microsoft.com/office/officeart/2018/2/layout/IconLabelList"/>
    <dgm:cxn modelId="{656A964B-B2E7-4BDE-ACBA-8DC7357E05B3}" type="presParOf" srcId="{4B6AA505-9EEC-43A4-BBB4-56337AB2F9BC}" destId="{31993C2A-4F0C-470C-9AFE-9F91E9A4453F}" srcOrd="2" destOrd="0" presId="urn:microsoft.com/office/officeart/2018/2/layout/IconLabelList"/>
    <dgm:cxn modelId="{BFB90A9E-0B69-43FB-9867-9D552BDA7432}" type="presParOf" srcId="{FE35BB7D-9791-469A-8F17-A1BB57F6BD72}" destId="{E88EF41C-9FCC-4F44-8688-4BDFA1A6FE1A}" srcOrd="1" destOrd="0" presId="urn:microsoft.com/office/officeart/2018/2/layout/IconLabelList"/>
    <dgm:cxn modelId="{E667108B-3316-4AB5-8636-32A7DAF4AB64}" type="presParOf" srcId="{FE35BB7D-9791-469A-8F17-A1BB57F6BD72}" destId="{1D036D68-9922-4796-A166-31225CE30AD9}" srcOrd="2" destOrd="0" presId="urn:microsoft.com/office/officeart/2018/2/layout/IconLabelList"/>
    <dgm:cxn modelId="{44BD54B9-6633-45A4-B56D-49713EFBA8E3}" type="presParOf" srcId="{1D036D68-9922-4796-A166-31225CE30AD9}" destId="{E8BC42DE-660A-474B-BB11-E7C6E4F10602}" srcOrd="0" destOrd="0" presId="urn:microsoft.com/office/officeart/2018/2/layout/IconLabelList"/>
    <dgm:cxn modelId="{A52BCB17-CAFC-42CC-A347-E8DE6E398924}" type="presParOf" srcId="{1D036D68-9922-4796-A166-31225CE30AD9}" destId="{F7184F94-6AB7-4D7E-AF18-A61AB2D0A661}" srcOrd="1" destOrd="0" presId="urn:microsoft.com/office/officeart/2018/2/layout/IconLabelList"/>
    <dgm:cxn modelId="{EBB76228-3E0B-4166-953C-DB3514B880FC}" type="presParOf" srcId="{1D036D68-9922-4796-A166-31225CE30AD9}" destId="{822B7BEF-9A84-47B6-9295-4AC063E72FC5}" srcOrd="2" destOrd="0" presId="urn:microsoft.com/office/officeart/2018/2/layout/IconLabelList"/>
    <dgm:cxn modelId="{4E254331-1C45-4B50-9751-D58B7F045D9F}" type="presParOf" srcId="{FE35BB7D-9791-469A-8F17-A1BB57F6BD72}" destId="{7FBEB924-10FC-40CC-A84E-37C10E50256D}" srcOrd="3" destOrd="0" presId="urn:microsoft.com/office/officeart/2018/2/layout/IconLabelList"/>
    <dgm:cxn modelId="{33C0D072-DDD5-4341-BA86-608263FA4842}" type="presParOf" srcId="{FE35BB7D-9791-469A-8F17-A1BB57F6BD72}" destId="{92D93F1F-E00D-4CF5-B6E1-90F2CFEFE98C}" srcOrd="4" destOrd="0" presId="urn:microsoft.com/office/officeart/2018/2/layout/IconLabelList"/>
    <dgm:cxn modelId="{3704548B-01E4-4DC5-95D7-39B20DF395F3}" type="presParOf" srcId="{92D93F1F-E00D-4CF5-B6E1-90F2CFEFE98C}" destId="{C104D4A1-C947-4074-B353-FC8E3474F066}" srcOrd="0" destOrd="0" presId="urn:microsoft.com/office/officeart/2018/2/layout/IconLabelList"/>
    <dgm:cxn modelId="{01473E6E-A69F-4B9F-A8B6-59C6360849D6}" type="presParOf" srcId="{92D93F1F-E00D-4CF5-B6E1-90F2CFEFE98C}" destId="{80786B5A-A1EC-4960-97BC-CF9BF2E44D97}" srcOrd="1" destOrd="0" presId="urn:microsoft.com/office/officeart/2018/2/layout/IconLabelList"/>
    <dgm:cxn modelId="{B8A7DE47-D0E6-465A-8492-A6DA34BB82AC}" type="presParOf" srcId="{92D93F1F-E00D-4CF5-B6E1-90F2CFEFE98C}" destId="{C4EA128D-162A-41F3-869E-AA33150C373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4D7D52-C98A-4531-8F21-86DE73D3CA81}"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FA3094CE-A802-40E3-8A7C-03D011AC4C86}">
      <dgm:prSet/>
      <dgm:spPr/>
      <dgm:t>
        <a:bodyPr/>
        <a:lstStyle/>
        <a:p>
          <a:r>
            <a:rPr lang="en-US" b="1" dirty="0"/>
            <a:t>Please download the </a:t>
          </a:r>
          <a:r>
            <a:rPr lang="en-US" b="1" u="sng" dirty="0"/>
            <a:t>EggTimer.zip </a:t>
          </a:r>
          <a:r>
            <a:rPr lang="en-US" b="1" dirty="0"/>
            <a:t>file from E-learning or following links</a:t>
          </a:r>
          <a:r>
            <a:rPr lang="en-US" dirty="0"/>
            <a:t>:</a:t>
          </a:r>
        </a:p>
      </dgm:t>
    </dgm:pt>
    <dgm:pt modelId="{8E337DF9-EE4F-4790-866E-4573FB7D5E3A}" type="parTrans" cxnId="{38F0612F-9875-4A5F-A36A-588F25836273}">
      <dgm:prSet/>
      <dgm:spPr/>
      <dgm:t>
        <a:bodyPr/>
        <a:lstStyle/>
        <a:p>
          <a:endParaRPr lang="en-US"/>
        </a:p>
      </dgm:t>
    </dgm:pt>
    <dgm:pt modelId="{0E29A7F9-1524-42FC-A5F6-13F5092A1F78}" type="sibTrans" cxnId="{38F0612F-9875-4A5F-A36A-588F25836273}">
      <dgm:prSet/>
      <dgm:spPr/>
      <dgm:t>
        <a:bodyPr/>
        <a:lstStyle/>
        <a:p>
          <a:endParaRPr lang="en-US"/>
        </a:p>
      </dgm:t>
    </dgm:pt>
    <dgm:pt modelId="{6B4505B6-CF36-4294-914C-7D1F3BE33DD5}">
      <dgm:prSet custT="1"/>
      <dgm:spPr/>
      <dgm:t>
        <a:bodyPr/>
        <a:lstStyle/>
        <a:p>
          <a:r>
            <a:rPr lang="en-US" sz="1800" dirty="0">
              <a:hlinkClick xmlns:r="http://schemas.openxmlformats.org/officeDocument/2006/relationships" r:id="rId1"/>
            </a:rPr>
            <a:t>https://elearning.pu.edu.tw/learn/path/download.php?path=SP5q6XyWcUX5jMKY13Phu9LpHLmFKeHUc7YVc0UWX3ZAGUiYzlZZbVOMJvcc4Y1c</a:t>
          </a:r>
          <a:endParaRPr lang="en-US" sz="1800" dirty="0"/>
        </a:p>
      </dgm:t>
    </dgm:pt>
    <dgm:pt modelId="{5793F8B7-E351-4DC1-9B79-4867084FD2E4}" type="parTrans" cxnId="{D98B5605-E220-4BF8-AFC8-BF61A91CA9F4}">
      <dgm:prSet/>
      <dgm:spPr/>
      <dgm:t>
        <a:bodyPr/>
        <a:lstStyle/>
        <a:p>
          <a:endParaRPr lang="en-US"/>
        </a:p>
      </dgm:t>
    </dgm:pt>
    <dgm:pt modelId="{2D8ACDBC-B876-4286-BD90-6234EFBBF283}" type="sibTrans" cxnId="{D98B5605-E220-4BF8-AFC8-BF61A91CA9F4}">
      <dgm:prSet/>
      <dgm:spPr/>
      <dgm:t>
        <a:bodyPr/>
        <a:lstStyle/>
        <a:p>
          <a:endParaRPr lang="en-US"/>
        </a:p>
      </dgm:t>
    </dgm:pt>
    <dgm:pt modelId="{5972FDD1-F37F-41D1-9709-B10300D7A261}">
      <dgm:prSet/>
      <dgm:spPr/>
      <dgm:t>
        <a:bodyPr/>
        <a:lstStyle/>
        <a:p>
          <a:r>
            <a:rPr lang="en-US" b="1" dirty="0"/>
            <a:t>Unzip the file and run the project.</a:t>
          </a:r>
        </a:p>
      </dgm:t>
    </dgm:pt>
    <dgm:pt modelId="{EF66529B-4A3E-4040-A23D-FADF3FBD954D}" type="parTrans" cxnId="{20A4B8C9-1565-4E66-87EB-E3BE6BA3D70D}">
      <dgm:prSet/>
      <dgm:spPr/>
      <dgm:t>
        <a:bodyPr/>
        <a:lstStyle/>
        <a:p>
          <a:endParaRPr lang="en-US"/>
        </a:p>
      </dgm:t>
    </dgm:pt>
    <dgm:pt modelId="{B925C459-977C-46CD-B1B7-9A89EBC44B79}" type="sibTrans" cxnId="{20A4B8C9-1565-4E66-87EB-E3BE6BA3D70D}">
      <dgm:prSet/>
      <dgm:spPr/>
      <dgm:t>
        <a:bodyPr/>
        <a:lstStyle/>
        <a:p>
          <a:endParaRPr lang="en-US"/>
        </a:p>
      </dgm:t>
    </dgm:pt>
    <dgm:pt modelId="{5B9F3DD2-F31B-474F-88E4-0505D15B5A15}" type="pres">
      <dgm:prSet presAssocID="{334D7D52-C98A-4531-8F21-86DE73D3CA81}" presName="Name0" presStyleCnt="0">
        <dgm:presLayoutVars>
          <dgm:dir/>
          <dgm:animLvl val="lvl"/>
          <dgm:resizeHandles val="exact"/>
        </dgm:presLayoutVars>
      </dgm:prSet>
      <dgm:spPr/>
    </dgm:pt>
    <dgm:pt modelId="{F6FF1AEB-EECF-4F97-A8BB-A61701694EF3}" type="pres">
      <dgm:prSet presAssocID="{5972FDD1-F37F-41D1-9709-B10300D7A261}" presName="boxAndChildren" presStyleCnt="0"/>
      <dgm:spPr/>
    </dgm:pt>
    <dgm:pt modelId="{08E0F241-BD1A-407E-8B22-AC184F70384D}" type="pres">
      <dgm:prSet presAssocID="{5972FDD1-F37F-41D1-9709-B10300D7A261}" presName="parentTextBox" presStyleLbl="node1" presStyleIdx="0" presStyleCnt="2"/>
      <dgm:spPr/>
    </dgm:pt>
    <dgm:pt modelId="{2A68D901-75A8-4465-9E58-23C5F6457187}" type="pres">
      <dgm:prSet presAssocID="{0E29A7F9-1524-42FC-A5F6-13F5092A1F78}" presName="sp" presStyleCnt="0"/>
      <dgm:spPr/>
    </dgm:pt>
    <dgm:pt modelId="{1A013697-F309-4DC4-90A9-63DD9AE1AF58}" type="pres">
      <dgm:prSet presAssocID="{FA3094CE-A802-40E3-8A7C-03D011AC4C86}" presName="arrowAndChildren" presStyleCnt="0"/>
      <dgm:spPr/>
    </dgm:pt>
    <dgm:pt modelId="{52C4E85B-10C4-48BC-A355-5AA1B44A16DE}" type="pres">
      <dgm:prSet presAssocID="{FA3094CE-A802-40E3-8A7C-03D011AC4C86}" presName="parentTextArrow" presStyleLbl="node1" presStyleIdx="0" presStyleCnt="2"/>
      <dgm:spPr/>
    </dgm:pt>
    <dgm:pt modelId="{A3BAA5FB-CAC1-4E13-9F2A-23A1F80945F8}" type="pres">
      <dgm:prSet presAssocID="{FA3094CE-A802-40E3-8A7C-03D011AC4C86}" presName="arrow" presStyleLbl="node1" presStyleIdx="1" presStyleCnt="2"/>
      <dgm:spPr/>
    </dgm:pt>
    <dgm:pt modelId="{3516326B-FE64-4CF4-A73F-7EA9588DEB7D}" type="pres">
      <dgm:prSet presAssocID="{FA3094CE-A802-40E3-8A7C-03D011AC4C86}" presName="descendantArrow" presStyleCnt="0"/>
      <dgm:spPr/>
    </dgm:pt>
    <dgm:pt modelId="{5FCA051B-CDFA-4BB7-AFA0-F88A88704E08}" type="pres">
      <dgm:prSet presAssocID="{6B4505B6-CF36-4294-914C-7D1F3BE33DD5}" presName="childTextArrow" presStyleLbl="fgAccFollowNode1" presStyleIdx="0" presStyleCnt="1">
        <dgm:presLayoutVars>
          <dgm:bulletEnabled val="1"/>
        </dgm:presLayoutVars>
      </dgm:prSet>
      <dgm:spPr/>
    </dgm:pt>
  </dgm:ptLst>
  <dgm:cxnLst>
    <dgm:cxn modelId="{D98B5605-E220-4BF8-AFC8-BF61A91CA9F4}" srcId="{FA3094CE-A802-40E3-8A7C-03D011AC4C86}" destId="{6B4505B6-CF36-4294-914C-7D1F3BE33DD5}" srcOrd="0" destOrd="0" parTransId="{5793F8B7-E351-4DC1-9B79-4867084FD2E4}" sibTransId="{2D8ACDBC-B876-4286-BD90-6234EFBBF283}"/>
    <dgm:cxn modelId="{38F0612F-9875-4A5F-A36A-588F25836273}" srcId="{334D7D52-C98A-4531-8F21-86DE73D3CA81}" destId="{FA3094CE-A802-40E3-8A7C-03D011AC4C86}" srcOrd="0" destOrd="0" parTransId="{8E337DF9-EE4F-4790-866E-4573FB7D5E3A}" sibTransId="{0E29A7F9-1524-42FC-A5F6-13F5092A1F78}"/>
    <dgm:cxn modelId="{8EE3D657-98FE-44F6-8AF4-694AC19AA2CA}" type="presOf" srcId="{FA3094CE-A802-40E3-8A7C-03D011AC4C86}" destId="{52C4E85B-10C4-48BC-A355-5AA1B44A16DE}" srcOrd="0" destOrd="0" presId="urn:microsoft.com/office/officeart/2005/8/layout/process4"/>
    <dgm:cxn modelId="{0DB9075A-BD85-474A-BD9B-BB22CCE6094A}" type="presOf" srcId="{5972FDD1-F37F-41D1-9709-B10300D7A261}" destId="{08E0F241-BD1A-407E-8B22-AC184F70384D}" srcOrd="0" destOrd="0" presId="urn:microsoft.com/office/officeart/2005/8/layout/process4"/>
    <dgm:cxn modelId="{06E6AC91-1C4C-4D62-9D3D-BD202C27460B}" type="presOf" srcId="{334D7D52-C98A-4531-8F21-86DE73D3CA81}" destId="{5B9F3DD2-F31B-474F-88E4-0505D15B5A15}" srcOrd="0" destOrd="0" presId="urn:microsoft.com/office/officeart/2005/8/layout/process4"/>
    <dgm:cxn modelId="{9B78AF9B-FB18-460F-B943-617A567A344B}" type="presOf" srcId="{6B4505B6-CF36-4294-914C-7D1F3BE33DD5}" destId="{5FCA051B-CDFA-4BB7-AFA0-F88A88704E08}" srcOrd="0" destOrd="0" presId="urn:microsoft.com/office/officeart/2005/8/layout/process4"/>
    <dgm:cxn modelId="{9174CDA2-F21F-49C6-A717-C29E5864EA56}" type="presOf" srcId="{FA3094CE-A802-40E3-8A7C-03D011AC4C86}" destId="{A3BAA5FB-CAC1-4E13-9F2A-23A1F80945F8}" srcOrd="1" destOrd="0" presId="urn:microsoft.com/office/officeart/2005/8/layout/process4"/>
    <dgm:cxn modelId="{20A4B8C9-1565-4E66-87EB-E3BE6BA3D70D}" srcId="{334D7D52-C98A-4531-8F21-86DE73D3CA81}" destId="{5972FDD1-F37F-41D1-9709-B10300D7A261}" srcOrd="1" destOrd="0" parTransId="{EF66529B-4A3E-4040-A23D-FADF3FBD954D}" sibTransId="{B925C459-977C-46CD-B1B7-9A89EBC44B79}"/>
    <dgm:cxn modelId="{FAD67CCE-D486-4A77-A535-2EC62C1CAA6F}" type="presParOf" srcId="{5B9F3DD2-F31B-474F-88E4-0505D15B5A15}" destId="{F6FF1AEB-EECF-4F97-A8BB-A61701694EF3}" srcOrd="0" destOrd="0" presId="urn:microsoft.com/office/officeart/2005/8/layout/process4"/>
    <dgm:cxn modelId="{811EC7F6-5FB5-476B-B34C-0EEE1B7A8FB8}" type="presParOf" srcId="{F6FF1AEB-EECF-4F97-A8BB-A61701694EF3}" destId="{08E0F241-BD1A-407E-8B22-AC184F70384D}" srcOrd="0" destOrd="0" presId="urn:microsoft.com/office/officeart/2005/8/layout/process4"/>
    <dgm:cxn modelId="{B4579B13-A165-43C6-BD66-46D03E4E5EE4}" type="presParOf" srcId="{5B9F3DD2-F31B-474F-88E4-0505D15B5A15}" destId="{2A68D901-75A8-4465-9E58-23C5F6457187}" srcOrd="1" destOrd="0" presId="urn:microsoft.com/office/officeart/2005/8/layout/process4"/>
    <dgm:cxn modelId="{EFD76008-4E86-4C6B-AD57-F05236F00A01}" type="presParOf" srcId="{5B9F3DD2-F31B-474F-88E4-0505D15B5A15}" destId="{1A013697-F309-4DC4-90A9-63DD9AE1AF58}" srcOrd="2" destOrd="0" presId="urn:microsoft.com/office/officeart/2005/8/layout/process4"/>
    <dgm:cxn modelId="{18497340-2BAE-4AD0-ACCD-CABF4C0810B5}" type="presParOf" srcId="{1A013697-F309-4DC4-90A9-63DD9AE1AF58}" destId="{52C4E85B-10C4-48BC-A355-5AA1B44A16DE}" srcOrd="0" destOrd="0" presId="urn:microsoft.com/office/officeart/2005/8/layout/process4"/>
    <dgm:cxn modelId="{CDF26AC8-A06E-4022-AF8A-92C573C966E2}" type="presParOf" srcId="{1A013697-F309-4DC4-90A9-63DD9AE1AF58}" destId="{A3BAA5FB-CAC1-4E13-9F2A-23A1F80945F8}" srcOrd="1" destOrd="0" presId="urn:microsoft.com/office/officeart/2005/8/layout/process4"/>
    <dgm:cxn modelId="{8134D395-4029-47CA-BFD6-8EC86015C261}" type="presParOf" srcId="{1A013697-F309-4DC4-90A9-63DD9AE1AF58}" destId="{3516326B-FE64-4CF4-A73F-7EA9588DEB7D}" srcOrd="2" destOrd="0" presId="urn:microsoft.com/office/officeart/2005/8/layout/process4"/>
    <dgm:cxn modelId="{9BB6D988-AD0D-4D8A-A997-9D708269A43C}" type="presParOf" srcId="{3516326B-FE64-4CF4-A73F-7EA9588DEB7D}" destId="{5FCA051B-CDFA-4BB7-AFA0-F88A88704E0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B62D0F-23A2-4E2B-BC3E-4213E1399E75}">
      <dsp:nvSpPr>
        <dsp:cNvPr id="0" name=""/>
        <dsp:cNvSpPr/>
      </dsp:nvSpPr>
      <dsp:spPr>
        <a:xfrm>
          <a:off x="1163039" y="334742"/>
          <a:ext cx="1291680" cy="12916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993C2A-4F0C-470C-9AFE-9F91E9A4453F}">
      <dsp:nvSpPr>
        <dsp:cNvPr id="0" name=""/>
        <dsp:cNvSpPr/>
      </dsp:nvSpPr>
      <dsp:spPr>
        <a:xfrm>
          <a:off x="373679" y="1989532"/>
          <a:ext cx="28704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u="sng" kern="1200" dirty="0"/>
            <a:t>Storyboards and Interface Builder </a:t>
          </a:r>
        </a:p>
        <a:p>
          <a:pPr marL="0" lvl="0" indent="0" algn="ctr" defTabSz="711200">
            <a:lnSpc>
              <a:spcPct val="90000"/>
            </a:lnSpc>
            <a:spcBef>
              <a:spcPct val="0"/>
            </a:spcBef>
            <a:spcAft>
              <a:spcPct val="35000"/>
            </a:spcAft>
            <a:buNone/>
          </a:pPr>
          <a:r>
            <a:rPr lang="en-US" sz="1600" b="1" u="sng" kern="1200" dirty="0"/>
            <a:t>[week 2 and 3]</a:t>
          </a:r>
        </a:p>
      </dsp:txBody>
      <dsp:txXfrm>
        <a:off x="373679" y="1989532"/>
        <a:ext cx="2870400" cy="765000"/>
      </dsp:txXfrm>
    </dsp:sp>
    <dsp:sp modelId="{E8BC42DE-660A-474B-BB11-E7C6E4F10602}">
      <dsp:nvSpPr>
        <dsp:cNvPr id="0" name=""/>
        <dsp:cNvSpPr/>
      </dsp:nvSpPr>
      <dsp:spPr>
        <a:xfrm>
          <a:off x="4535760" y="334742"/>
          <a:ext cx="1291680" cy="12916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2B7BEF-9A84-47B6-9295-4AC063E72FC5}">
      <dsp:nvSpPr>
        <dsp:cNvPr id="0" name=""/>
        <dsp:cNvSpPr/>
      </dsp:nvSpPr>
      <dsp:spPr>
        <a:xfrm>
          <a:off x="3746400" y="1989532"/>
          <a:ext cx="28704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u="sng" kern="1200" dirty="0"/>
            <a:t>Swift Programming Basics – Variables &amp; Collections(Array)</a:t>
          </a:r>
        </a:p>
        <a:p>
          <a:pPr marL="0" lvl="0" indent="0" algn="ctr" defTabSz="711200">
            <a:lnSpc>
              <a:spcPct val="90000"/>
            </a:lnSpc>
            <a:spcBef>
              <a:spcPct val="0"/>
            </a:spcBef>
            <a:spcAft>
              <a:spcPct val="35000"/>
            </a:spcAft>
            <a:buNone/>
          </a:pPr>
          <a:r>
            <a:rPr lang="en-US" sz="1600" b="1" u="sng" kern="1200" dirty="0"/>
            <a:t> [week 4 and 5]</a:t>
          </a:r>
        </a:p>
      </dsp:txBody>
      <dsp:txXfrm>
        <a:off x="3746400" y="1989532"/>
        <a:ext cx="2870400" cy="765000"/>
      </dsp:txXfrm>
    </dsp:sp>
    <dsp:sp modelId="{C104D4A1-C947-4074-B353-FC8E3474F066}">
      <dsp:nvSpPr>
        <dsp:cNvPr id="0" name=""/>
        <dsp:cNvSpPr/>
      </dsp:nvSpPr>
      <dsp:spPr>
        <a:xfrm>
          <a:off x="7908480" y="334742"/>
          <a:ext cx="1291680" cy="12916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EA128D-162A-41F3-869E-AA33150C3735}">
      <dsp:nvSpPr>
        <dsp:cNvPr id="0" name=""/>
        <dsp:cNvSpPr/>
      </dsp:nvSpPr>
      <dsp:spPr>
        <a:xfrm>
          <a:off x="7119120" y="1989532"/>
          <a:ext cx="28704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u="sng" kern="1200" dirty="0"/>
            <a:t>Auto Layout and Responsive UIs</a:t>
          </a:r>
        </a:p>
        <a:p>
          <a:pPr marL="0" lvl="0" indent="0" algn="ctr" defTabSz="711200">
            <a:lnSpc>
              <a:spcPct val="90000"/>
            </a:lnSpc>
            <a:spcBef>
              <a:spcPct val="0"/>
            </a:spcBef>
            <a:spcAft>
              <a:spcPct val="35000"/>
            </a:spcAft>
            <a:buNone/>
          </a:pPr>
          <a:r>
            <a:rPr lang="en-US" sz="1600" b="1" u="sng" kern="1200" dirty="0"/>
            <a:t> [week 6 and 8]</a:t>
          </a:r>
        </a:p>
      </dsp:txBody>
      <dsp:txXfrm>
        <a:off x="7119120" y="1989532"/>
        <a:ext cx="2870400" cy="76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E0F241-BD1A-407E-8B22-AC184F70384D}">
      <dsp:nvSpPr>
        <dsp:cNvPr id="0" name=""/>
        <dsp:cNvSpPr/>
      </dsp:nvSpPr>
      <dsp:spPr>
        <a:xfrm>
          <a:off x="0" y="2984582"/>
          <a:ext cx="5095075" cy="195820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b="1" kern="1200" dirty="0"/>
            <a:t>Unzip the file and run the project.</a:t>
          </a:r>
        </a:p>
      </dsp:txBody>
      <dsp:txXfrm>
        <a:off x="0" y="2984582"/>
        <a:ext cx="5095075" cy="1958208"/>
      </dsp:txXfrm>
    </dsp:sp>
    <dsp:sp modelId="{A3BAA5FB-CAC1-4E13-9F2A-23A1F80945F8}">
      <dsp:nvSpPr>
        <dsp:cNvPr id="0" name=""/>
        <dsp:cNvSpPr/>
      </dsp:nvSpPr>
      <dsp:spPr>
        <a:xfrm rot="10800000">
          <a:off x="0" y="2229"/>
          <a:ext cx="5095075" cy="3011725"/>
        </a:xfrm>
        <a:prstGeom prst="upArrowCallout">
          <a:avLst/>
        </a:prstGeom>
        <a:solidFill>
          <a:schemeClr val="accent2">
            <a:hueOff val="1542763"/>
            <a:satOff val="159"/>
            <a:lumOff val="2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b="1" kern="1200" dirty="0"/>
            <a:t>Please download the </a:t>
          </a:r>
          <a:r>
            <a:rPr lang="en-US" sz="2200" b="1" u="sng" kern="1200" dirty="0"/>
            <a:t>EggTimer.zip </a:t>
          </a:r>
          <a:r>
            <a:rPr lang="en-US" sz="2200" b="1" kern="1200" dirty="0"/>
            <a:t>file from E-learning or following links</a:t>
          </a:r>
          <a:r>
            <a:rPr lang="en-US" sz="2200" kern="1200" dirty="0"/>
            <a:t>:</a:t>
          </a:r>
        </a:p>
      </dsp:txBody>
      <dsp:txXfrm rot="-10800000">
        <a:off x="0" y="2229"/>
        <a:ext cx="5095075" cy="1057115"/>
      </dsp:txXfrm>
    </dsp:sp>
    <dsp:sp modelId="{5FCA051B-CDFA-4BB7-AFA0-F88A88704E08}">
      <dsp:nvSpPr>
        <dsp:cNvPr id="0" name=""/>
        <dsp:cNvSpPr/>
      </dsp:nvSpPr>
      <dsp:spPr>
        <a:xfrm>
          <a:off x="0" y="1059345"/>
          <a:ext cx="5095075" cy="90050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hlinkClick xmlns:r="http://schemas.openxmlformats.org/officeDocument/2006/relationships" r:id="rId1"/>
            </a:rPr>
            <a:t>https://elearning.pu.edu.tw/learn/path/download.php?path=SP5q6XyWcUX5jMKY13Phu9LpHLmFKeHUc7YVc0UWX3ZAGUiYzlZZbVOMJvcc4Y1c</a:t>
          </a:r>
          <a:endParaRPr lang="en-US" sz="1800" kern="1200" dirty="0"/>
        </a:p>
      </dsp:txBody>
      <dsp:txXfrm>
        <a:off x="0" y="1059345"/>
        <a:ext cx="5095075" cy="90050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0D4E46AA-1EC0-4433-9956-E798E94A6FB7}" type="datetimeFigureOut">
              <a:rPr lang="en-US" smtClean="0"/>
              <a:t>4/20/2022</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828030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0D4E46AA-1EC0-4433-9956-E798E94A6FB7}" type="datetimeFigureOut">
              <a:rPr lang="en-US" smtClean="0"/>
              <a:t>4/20/2022</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487786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D4E46AA-1EC0-4433-9956-E798E94A6FB7}" type="datetimeFigureOut">
              <a:rPr lang="en-US" smtClean="0"/>
              <a:t>4/20/2022</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059950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0D4E46AA-1EC0-4433-9956-E798E94A6FB7}" type="datetimeFigureOut">
              <a:rPr lang="en-US" smtClean="0"/>
              <a:t>4/20/2022</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746754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0D4E46AA-1EC0-4433-9956-E798E94A6FB7}" type="datetimeFigureOut">
              <a:rPr lang="en-US" smtClean="0"/>
              <a:t>4/20/2022</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765489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0D4E46AA-1EC0-4433-9956-E798E94A6FB7}" type="datetimeFigureOut">
              <a:rPr lang="en-US" smtClean="0"/>
              <a:t>4/20/2022</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630007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0D4E46AA-1EC0-4433-9956-E798E94A6FB7}" type="datetimeFigureOut">
              <a:rPr lang="en-US" smtClean="0"/>
              <a:t>4/20/2022</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09351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0D4E46AA-1EC0-4433-9956-E798E94A6FB7}" type="datetimeFigureOut">
              <a:rPr lang="en-US" smtClean="0"/>
              <a:t>4/20/2022</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142657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D4E46AA-1EC0-4433-9956-E798E94A6FB7}" type="datetimeFigureOut">
              <a:rPr lang="en-US" smtClean="0"/>
              <a:t>4/20/2022</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71729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0D4E46AA-1EC0-4433-9956-E798E94A6FB7}" type="datetimeFigureOut">
              <a:rPr lang="en-US" smtClean="0"/>
              <a:t>4/20/2022</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472176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0D4E46AA-1EC0-4433-9956-E798E94A6FB7}" type="datetimeFigureOut">
              <a:rPr lang="en-US" smtClean="0"/>
              <a:t>4/20/2022</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798403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0"/>
            <a:ext cx="10363200" cy="131444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853369"/>
            <a:ext cx="10363200" cy="30884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0D4E46AA-1EC0-4433-9956-E798E94A6FB7}" type="datetimeFigureOut">
              <a:rPr lang="en-US" smtClean="0"/>
              <a:pPr/>
              <a:t>4/20/2022</a:t>
            </a:fld>
            <a:endParaRPr lang="en-US" dirty="0"/>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38C08-47C7-4847-B0BE-B9D8DEEB3D1B}" type="slidenum">
              <a:rPr lang="en-US" smtClean="0"/>
              <a:pPr/>
              <a:t>‹#›</a:t>
            </a:fld>
            <a:endParaRPr lang="en-US" dirty="0"/>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5129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ocs.swift.org/swift-book/LanguageGuide/ControlFlow.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docs.swift.org/swift-book/LanguageGuide/ControlFlow.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eveloper.apple.com/documentation/swift/dictionary"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9.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AA9301D-DDA6-ADCA-44B7-71048F1B4657}"/>
              </a:ext>
            </a:extLst>
          </p:cNvPr>
          <p:cNvPicPr>
            <a:picLocks noChangeAspect="1"/>
          </p:cNvPicPr>
          <p:nvPr/>
        </p:nvPicPr>
        <p:blipFill rotWithShape="1">
          <a:blip r:embed="rId2"/>
          <a:srcRect r="11111"/>
          <a:stretch/>
        </p:blipFill>
        <p:spPr>
          <a:xfrm>
            <a:off x="1" y="10"/>
            <a:ext cx="12192000" cy="6857990"/>
          </a:xfrm>
          <a:prstGeom prst="rect">
            <a:avLst/>
          </a:prstGeom>
        </p:spPr>
      </p:pic>
      <p:sp useBgFill="1">
        <p:nvSpPr>
          <p:cNvPr id="11" name="Rectangle 10">
            <a:extLst>
              <a:ext uri="{FF2B5EF4-FFF2-40B4-BE49-F238E27FC236}">
                <a16:creationId xmlns:a16="http://schemas.microsoft.com/office/drawing/2014/main" id="{D30DD7D3-2712-4491-B2C2-5FC23330C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51" y="1066800"/>
            <a:ext cx="5699422" cy="47244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DE333B6A-663F-45CA-A651-5C4B3C49B335}"/>
              </a:ext>
            </a:extLst>
          </p:cNvPr>
          <p:cNvSpPr>
            <a:spLocks noGrp="1"/>
          </p:cNvSpPr>
          <p:nvPr>
            <p:ph type="ctrTitle"/>
          </p:nvPr>
        </p:nvSpPr>
        <p:spPr>
          <a:xfrm>
            <a:off x="1160833" y="1990943"/>
            <a:ext cx="5491858" cy="2738530"/>
          </a:xfrm>
        </p:spPr>
        <p:txBody>
          <a:bodyPr anchor="t">
            <a:normAutofit/>
          </a:bodyPr>
          <a:lstStyle/>
          <a:p>
            <a:r>
              <a:rPr lang="en-US" altLang="zh-TW" dirty="0"/>
              <a:t>Swift Programming 2 –</a:t>
            </a:r>
            <a:br>
              <a:rPr lang="en-US" altLang="zh-TW" dirty="0"/>
            </a:br>
            <a:r>
              <a:rPr lang="en-US" altLang="zh-TW" dirty="0"/>
              <a:t>Control Flow and Optional</a:t>
            </a:r>
            <a:endParaRPr lang="zh-TW" altLang="en-US" dirty="0"/>
          </a:p>
        </p:txBody>
      </p:sp>
      <p:sp>
        <p:nvSpPr>
          <p:cNvPr id="3" name="副標題 2">
            <a:extLst>
              <a:ext uri="{FF2B5EF4-FFF2-40B4-BE49-F238E27FC236}">
                <a16:creationId xmlns:a16="http://schemas.microsoft.com/office/drawing/2014/main" id="{E6ABBD0E-5980-4A24-8F63-D8376229EAD6}"/>
              </a:ext>
            </a:extLst>
          </p:cNvPr>
          <p:cNvSpPr>
            <a:spLocks noGrp="1"/>
          </p:cNvSpPr>
          <p:nvPr>
            <p:ph type="subTitle" idx="1"/>
          </p:nvPr>
        </p:nvSpPr>
        <p:spPr>
          <a:xfrm>
            <a:off x="1247935" y="4031996"/>
            <a:ext cx="4238935" cy="875824"/>
          </a:xfrm>
        </p:spPr>
        <p:txBody>
          <a:bodyPr>
            <a:normAutofit/>
          </a:bodyPr>
          <a:lstStyle/>
          <a:p>
            <a:r>
              <a:rPr lang="en-US" altLang="zh-TW" dirty="0"/>
              <a:t>2022/4/20</a:t>
            </a:r>
            <a:endParaRPr lang="zh-TW" altLang="en-US" dirty="0"/>
          </a:p>
        </p:txBody>
      </p:sp>
      <p:cxnSp>
        <p:nvCxnSpPr>
          <p:cNvPr id="13" name="Straight Connector 12">
            <a:extLst>
              <a:ext uri="{FF2B5EF4-FFF2-40B4-BE49-F238E27FC236}">
                <a16:creationId xmlns:a16="http://schemas.microsoft.com/office/drawing/2014/main" id="{FFD0734C-004D-4938-8EA0-2C3867A11A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60419" y="5780876"/>
            <a:ext cx="570258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616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3B06ED80-D531-4EE2-B166-9BEE25E4BDDE}"/>
              </a:ext>
            </a:extLst>
          </p:cNvPr>
          <p:cNvSpPr>
            <a:spLocks noGrp="1"/>
          </p:cNvSpPr>
          <p:nvPr>
            <p:ph type="title"/>
          </p:nvPr>
        </p:nvSpPr>
        <p:spPr>
          <a:xfrm>
            <a:off x="914400" y="1371600"/>
            <a:ext cx="4079987" cy="1314443"/>
          </a:xfrm>
        </p:spPr>
        <p:txBody>
          <a:bodyPr>
            <a:normAutofit/>
          </a:bodyPr>
          <a:lstStyle/>
          <a:p>
            <a:pPr>
              <a:lnSpc>
                <a:spcPct val="90000"/>
              </a:lnSpc>
            </a:pPr>
            <a:r>
              <a:rPr lang="en-US" altLang="zh-TW" sz="3400"/>
              <a:t>Set The Cook Time and Store The Titles </a:t>
            </a:r>
            <a:endParaRPr lang="zh-TW" altLang="en-US" sz="3400"/>
          </a:p>
        </p:txBody>
      </p:sp>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內容版面配置區 2">
            <a:extLst>
              <a:ext uri="{FF2B5EF4-FFF2-40B4-BE49-F238E27FC236}">
                <a16:creationId xmlns:a16="http://schemas.microsoft.com/office/drawing/2014/main" id="{8844E426-88D4-4C38-A723-C09A65FBFC0B}"/>
              </a:ext>
            </a:extLst>
          </p:cNvPr>
          <p:cNvSpPr>
            <a:spLocks noGrp="1"/>
          </p:cNvSpPr>
          <p:nvPr>
            <p:ph idx="1"/>
          </p:nvPr>
        </p:nvSpPr>
        <p:spPr>
          <a:xfrm>
            <a:off x="914400" y="2853369"/>
            <a:ext cx="3490076" cy="3088460"/>
          </a:xfrm>
        </p:spPr>
        <p:txBody>
          <a:bodyPr>
            <a:normAutofit lnSpcReduction="10000"/>
          </a:bodyPr>
          <a:lstStyle/>
          <a:p>
            <a:pPr algn="just"/>
            <a:r>
              <a:rPr lang="en-US" altLang="zh-TW" sz="1900" dirty="0"/>
              <a:t>We can create three constants called </a:t>
            </a:r>
            <a:r>
              <a:rPr lang="en-US" altLang="zh-TW" sz="1900" dirty="0" err="1"/>
              <a:t>softTime</a:t>
            </a:r>
            <a:r>
              <a:rPr lang="en-US" altLang="zh-TW" sz="1900" dirty="0"/>
              <a:t>, </a:t>
            </a:r>
            <a:r>
              <a:rPr lang="en-US" altLang="zh-TW" sz="1900" dirty="0" err="1"/>
              <a:t>mediumTime</a:t>
            </a:r>
            <a:r>
              <a:rPr lang="en-US" altLang="zh-TW" sz="1900" dirty="0"/>
              <a:t> and </a:t>
            </a:r>
            <a:r>
              <a:rPr lang="en-US" altLang="zh-TW" sz="1900" dirty="0" err="1"/>
              <a:t>hardTime</a:t>
            </a:r>
            <a:r>
              <a:rPr lang="en-US" altLang="zh-TW" sz="1900" dirty="0"/>
              <a:t>, set the value to be 5,7 and 12.</a:t>
            </a:r>
          </a:p>
          <a:p>
            <a:pPr algn="just"/>
            <a:r>
              <a:rPr lang="en-US" altLang="zh-TW" sz="1900" dirty="0"/>
              <a:t>We can also declare a constants to store the value of </a:t>
            </a:r>
            <a:r>
              <a:rPr lang="en-US" altLang="zh-TW" sz="1900" dirty="0" err="1"/>
              <a:t>sender.currentTitle</a:t>
            </a:r>
            <a:r>
              <a:rPr lang="en-US" altLang="zh-TW" sz="1900" dirty="0"/>
              <a:t> for remanding which button user has clicked.</a:t>
            </a:r>
            <a:endParaRPr lang="zh-TW" altLang="en-US" sz="1900" dirty="0"/>
          </a:p>
        </p:txBody>
      </p:sp>
      <p:pic>
        <p:nvPicPr>
          <p:cNvPr id="5" name="圖片 4" descr="一張含有 文字 的圖片&#10;&#10;自動產生的描述">
            <a:extLst>
              <a:ext uri="{FF2B5EF4-FFF2-40B4-BE49-F238E27FC236}">
                <a16:creationId xmlns:a16="http://schemas.microsoft.com/office/drawing/2014/main" id="{3FED1607-4B22-487A-87B6-49000220B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569" y="1377263"/>
            <a:ext cx="5799963" cy="4103472"/>
          </a:xfrm>
          <a:prstGeom prst="rect">
            <a:avLst/>
          </a:prstGeom>
        </p:spPr>
      </p:pic>
    </p:spTree>
    <p:extLst>
      <p:ext uri="{BB962C8B-B14F-4D97-AF65-F5344CB8AC3E}">
        <p14:creationId xmlns:p14="http://schemas.microsoft.com/office/powerpoint/2010/main" val="2783782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1C69525-1BE4-4BA0-A23C-3BB6C162E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1AECDA98-4A20-4833-A842-1DC87E43611B}"/>
              </a:ext>
            </a:extLst>
          </p:cNvPr>
          <p:cNvSpPr>
            <a:spLocks noGrp="1"/>
          </p:cNvSpPr>
          <p:nvPr>
            <p:ph type="title"/>
          </p:nvPr>
        </p:nvSpPr>
        <p:spPr>
          <a:xfrm>
            <a:off x="914400" y="1371600"/>
            <a:ext cx="10363200" cy="1314443"/>
          </a:xfrm>
        </p:spPr>
        <p:txBody>
          <a:bodyPr>
            <a:normAutofit/>
          </a:bodyPr>
          <a:lstStyle/>
          <a:p>
            <a:r>
              <a:rPr lang="en-US" altLang="zh-TW" dirty="0"/>
              <a:t>Difference Between Let and Var – Quick View</a:t>
            </a:r>
            <a:endParaRPr lang="zh-TW" altLang="en-US" dirty="0"/>
          </a:p>
        </p:txBody>
      </p:sp>
      <p:cxnSp>
        <p:nvCxnSpPr>
          <p:cNvPr id="18" name="Straight Connector 17">
            <a:extLst>
              <a:ext uri="{FF2B5EF4-FFF2-40B4-BE49-F238E27FC236}">
                <a16:creationId xmlns:a16="http://schemas.microsoft.com/office/drawing/2014/main" id="{B68AF875-C18B-4B48-AE4C-A63FD3CEF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1" name="群組 10">
            <a:extLst>
              <a:ext uri="{FF2B5EF4-FFF2-40B4-BE49-F238E27FC236}">
                <a16:creationId xmlns:a16="http://schemas.microsoft.com/office/drawing/2014/main" id="{5EF807C6-19AB-4D32-B0D3-7B923858D297}"/>
              </a:ext>
            </a:extLst>
          </p:cNvPr>
          <p:cNvGrpSpPr/>
          <p:nvPr/>
        </p:nvGrpSpPr>
        <p:grpSpPr>
          <a:xfrm>
            <a:off x="2800729" y="2852738"/>
            <a:ext cx="6590542" cy="3089275"/>
            <a:chOff x="2192324" y="3242281"/>
            <a:chExt cx="7548191" cy="3538167"/>
          </a:xfrm>
        </p:grpSpPr>
        <p:sp>
          <p:nvSpPr>
            <p:cNvPr id="4" name="矩形: 圓角 3">
              <a:extLst>
                <a:ext uri="{FF2B5EF4-FFF2-40B4-BE49-F238E27FC236}">
                  <a16:creationId xmlns:a16="http://schemas.microsoft.com/office/drawing/2014/main" id="{C7168A84-EE76-45BB-9BE9-970252C2F905}"/>
                </a:ext>
              </a:extLst>
            </p:cNvPr>
            <p:cNvSpPr/>
            <p:nvPr/>
          </p:nvSpPr>
          <p:spPr>
            <a:xfrm>
              <a:off x="2903743" y="3242281"/>
              <a:ext cx="1961423" cy="816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r>
                <a:rPr lang="en-US" altLang="zh-TW" sz="3900"/>
                <a:t>Let</a:t>
              </a:r>
              <a:endParaRPr lang="zh-TW" altLang="en-US" sz="3900"/>
            </a:p>
          </p:txBody>
        </p:sp>
        <p:sp>
          <p:nvSpPr>
            <p:cNvPr id="5" name="矩形: 圓角 4">
              <a:extLst>
                <a:ext uri="{FF2B5EF4-FFF2-40B4-BE49-F238E27FC236}">
                  <a16:creationId xmlns:a16="http://schemas.microsoft.com/office/drawing/2014/main" id="{DA370116-B521-45FA-A002-46968BE23EBB}"/>
                </a:ext>
              </a:extLst>
            </p:cNvPr>
            <p:cNvSpPr/>
            <p:nvPr/>
          </p:nvSpPr>
          <p:spPr>
            <a:xfrm>
              <a:off x="7251215" y="3242281"/>
              <a:ext cx="1961423" cy="81667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normAutofit/>
            </a:bodyPr>
            <a:lstStyle/>
            <a:p>
              <a:pPr algn="ctr">
                <a:lnSpc>
                  <a:spcPct val="90000"/>
                </a:lnSpc>
                <a:spcAft>
                  <a:spcPts val="600"/>
                </a:spcAft>
              </a:pPr>
              <a:r>
                <a:rPr lang="en-US" altLang="zh-TW" sz="3900"/>
                <a:t>Var</a:t>
              </a:r>
              <a:endParaRPr lang="zh-TW" altLang="en-US" sz="3900"/>
            </a:p>
          </p:txBody>
        </p:sp>
        <p:sp>
          <p:nvSpPr>
            <p:cNvPr id="6" name="矩形 5">
              <a:extLst>
                <a:ext uri="{FF2B5EF4-FFF2-40B4-BE49-F238E27FC236}">
                  <a16:creationId xmlns:a16="http://schemas.microsoft.com/office/drawing/2014/main" id="{6FEE4D53-19FF-4357-8897-4EA5E88AE062}"/>
                </a:ext>
              </a:extLst>
            </p:cNvPr>
            <p:cNvSpPr/>
            <p:nvPr/>
          </p:nvSpPr>
          <p:spPr>
            <a:xfrm>
              <a:off x="2192324" y="4484202"/>
              <a:ext cx="3384260" cy="923330"/>
            </a:xfrm>
            <a:prstGeom prst="rect">
              <a:avLst/>
            </a:prstGeom>
            <a:noFill/>
          </p:spPr>
          <p:txBody>
            <a:bodyPr wrap="none" lIns="91440" tIns="45720" rIns="91440" bIns="45720">
              <a:normAutofit/>
            </a:bodyPr>
            <a:lstStyle/>
            <a:p>
              <a:pPr algn="ctr">
                <a:lnSpc>
                  <a:spcPct val="90000"/>
                </a:lnSpc>
                <a:spcAft>
                  <a:spcPts val="600"/>
                </a:spcAft>
              </a:pPr>
              <a:r>
                <a:rPr lang="en-US" altLang="zh-TW" sz="5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Immutable</a:t>
              </a:r>
              <a:endParaRPr lang="zh-TW" altLang="en-US" sz="5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7" name="矩形 6">
              <a:extLst>
                <a:ext uri="{FF2B5EF4-FFF2-40B4-BE49-F238E27FC236}">
                  <a16:creationId xmlns:a16="http://schemas.microsoft.com/office/drawing/2014/main" id="{35CDA911-0475-4904-969B-32EA3CF510F1}"/>
                </a:ext>
              </a:extLst>
            </p:cNvPr>
            <p:cNvSpPr/>
            <p:nvPr/>
          </p:nvSpPr>
          <p:spPr>
            <a:xfrm>
              <a:off x="6945356" y="4484202"/>
              <a:ext cx="2573140" cy="923330"/>
            </a:xfrm>
            <a:prstGeom prst="rect">
              <a:avLst/>
            </a:prstGeom>
            <a:noFill/>
          </p:spPr>
          <p:txBody>
            <a:bodyPr wrap="none" lIns="91440" tIns="45720" rIns="91440" bIns="45720">
              <a:normAutofit/>
            </a:bodyPr>
            <a:lstStyle/>
            <a:p>
              <a:pPr algn="ctr">
                <a:lnSpc>
                  <a:spcPct val="90000"/>
                </a:lnSpc>
                <a:spcAft>
                  <a:spcPts val="600"/>
                </a:spcAft>
              </a:pPr>
              <a:r>
                <a:rPr lang="en-US" altLang="zh-TW" sz="50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M</a:t>
              </a:r>
              <a:r>
                <a:rPr lang="en-US" altLang="zh-TW" sz="5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utable</a:t>
              </a:r>
              <a:endParaRPr lang="zh-TW" altLang="en-US" sz="5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8" name="矩形 7">
              <a:extLst>
                <a:ext uri="{FF2B5EF4-FFF2-40B4-BE49-F238E27FC236}">
                  <a16:creationId xmlns:a16="http://schemas.microsoft.com/office/drawing/2014/main" id="{E55246DA-AA18-4F63-99CF-B800A1F31D57}"/>
                </a:ext>
              </a:extLst>
            </p:cNvPr>
            <p:cNvSpPr/>
            <p:nvPr/>
          </p:nvSpPr>
          <p:spPr>
            <a:xfrm>
              <a:off x="2285298" y="5857118"/>
              <a:ext cx="3198312" cy="923330"/>
            </a:xfrm>
            <a:prstGeom prst="rect">
              <a:avLst/>
            </a:prstGeom>
            <a:noFill/>
          </p:spPr>
          <p:txBody>
            <a:bodyPr wrap="none" lIns="91440" tIns="45720" rIns="91440" bIns="45720">
              <a:normAutofit/>
            </a:bodyPr>
            <a:lstStyle/>
            <a:p>
              <a:pPr algn="ctr">
                <a:lnSpc>
                  <a:spcPct val="90000"/>
                </a:lnSpc>
                <a:spcAft>
                  <a:spcPts val="600"/>
                </a:spcAft>
              </a:pPr>
              <a:r>
                <a:rPr lang="en-US" altLang="zh-TW" sz="50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Constants</a:t>
              </a:r>
              <a:endParaRPr lang="zh-TW" altLang="en-US" sz="50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9" name="矩形 8">
              <a:extLst>
                <a:ext uri="{FF2B5EF4-FFF2-40B4-BE49-F238E27FC236}">
                  <a16:creationId xmlns:a16="http://schemas.microsoft.com/office/drawing/2014/main" id="{6644B7DB-8253-474C-9637-9B8C82D554D8}"/>
                </a:ext>
              </a:extLst>
            </p:cNvPr>
            <p:cNvSpPr/>
            <p:nvPr/>
          </p:nvSpPr>
          <p:spPr>
            <a:xfrm>
              <a:off x="6723342" y="5832775"/>
              <a:ext cx="3017173" cy="923330"/>
            </a:xfrm>
            <a:prstGeom prst="rect">
              <a:avLst/>
            </a:prstGeom>
            <a:noFill/>
          </p:spPr>
          <p:txBody>
            <a:bodyPr wrap="none" lIns="91440" tIns="45720" rIns="91440" bIns="45720">
              <a:normAutofit/>
            </a:bodyPr>
            <a:lstStyle/>
            <a:p>
              <a:pPr algn="ctr">
                <a:lnSpc>
                  <a:spcPct val="90000"/>
                </a:lnSpc>
                <a:spcAft>
                  <a:spcPts val="600"/>
                </a:spcAft>
              </a:pPr>
              <a:r>
                <a:rPr lang="en-US" altLang="zh-TW" sz="50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Variables</a:t>
              </a:r>
              <a:endParaRPr lang="zh-TW" altLang="en-US" sz="50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0" name="箭號: 左-右雙向 9">
              <a:extLst>
                <a:ext uri="{FF2B5EF4-FFF2-40B4-BE49-F238E27FC236}">
                  <a16:creationId xmlns:a16="http://schemas.microsoft.com/office/drawing/2014/main" id="{D538DC7B-76ED-4F7F-B5DD-BD0D49E3A5AB}"/>
                </a:ext>
              </a:extLst>
            </p:cNvPr>
            <p:cNvSpPr/>
            <p:nvPr/>
          </p:nvSpPr>
          <p:spPr>
            <a:xfrm>
              <a:off x="5158333" y="3511017"/>
              <a:ext cx="1787023" cy="293166"/>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120620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FEA5869-66A7-4B7D-BF14-D179E240BD5B}"/>
              </a:ext>
            </a:extLst>
          </p:cNvPr>
          <p:cNvSpPr>
            <a:spLocks noGrp="1"/>
          </p:cNvSpPr>
          <p:nvPr>
            <p:ph type="title"/>
          </p:nvPr>
        </p:nvSpPr>
        <p:spPr>
          <a:xfrm>
            <a:off x="914401" y="1371600"/>
            <a:ext cx="3943762" cy="1314443"/>
          </a:xfrm>
        </p:spPr>
        <p:txBody>
          <a:bodyPr>
            <a:normAutofit/>
          </a:bodyPr>
          <a:lstStyle/>
          <a:p>
            <a:r>
              <a:rPr lang="en-US" altLang="zh-TW" dirty="0"/>
              <a:t>Challenge</a:t>
            </a:r>
            <a:endParaRPr lang="zh-TW" altLang="en-US" dirty="0"/>
          </a:p>
        </p:txBody>
      </p:sp>
      <p:cxnSp>
        <p:nvCxnSpPr>
          <p:cNvPr id="19" name="Straight Connector 18">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內容版面配置區 2">
            <a:extLst>
              <a:ext uri="{FF2B5EF4-FFF2-40B4-BE49-F238E27FC236}">
                <a16:creationId xmlns:a16="http://schemas.microsoft.com/office/drawing/2014/main" id="{603307C3-3E5D-4EE7-AA9D-3EE64B561B9F}"/>
              </a:ext>
            </a:extLst>
          </p:cNvPr>
          <p:cNvSpPr>
            <a:spLocks noGrp="1"/>
          </p:cNvSpPr>
          <p:nvPr>
            <p:ph idx="1"/>
          </p:nvPr>
        </p:nvSpPr>
        <p:spPr>
          <a:xfrm>
            <a:off x="376927" y="2519834"/>
            <a:ext cx="4914029" cy="4076410"/>
          </a:xfrm>
        </p:spPr>
        <p:txBody>
          <a:bodyPr>
            <a:normAutofit/>
          </a:bodyPr>
          <a:lstStyle/>
          <a:p>
            <a:pPr algn="just">
              <a:lnSpc>
                <a:spcPct val="110000"/>
              </a:lnSpc>
            </a:pPr>
            <a:r>
              <a:rPr lang="en-US" altLang="zh-TW" sz="2400" b="0" i="0" dirty="0">
                <a:effectLst/>
                <a:latin typeface="udemy sans"/>
              </a:rPr>
              <a:t>How can we print the cook time: 5 if the hardness that was selected by the user was soft, and 7 if they selected medium, and 12 if they selected hard?</a:t>
            </a:r>
          </a:p>
          <a:p>
            <a:pPr algn="just">
              <a:lnSpc>
                <a:spcPct val="110000"/>
              </a:lnSpc>
            </a:pPr>
            <a:r>
              <a:rPr lang="en-US" altLang="zh-TW" sz="2400" b="1" u="sng" dirty="0">
                <a:effectLst>
                  <a:outerShdw blurRad="38100" dist="38100" dir="2700000" algn="tl">
                    <a:srgbClr val="000000">
                      <a:alpha val="43137"/>
                    </a:srgbClr>
                  </a:outerShdw>
                </a:effectLst>
                <a:highlight>
                  <a:srgbClr val="FFFF00"/>
                </a:highlight>
              </a:rPr>
              <a:t>Hint: use the IF … ELSE  or SWITCH statements(you can refer to the Swift_Cheat_Sheet.pdf from E-learning)</a:t>
            </a:r>
            <a:endParaRPr lang="zh-TW" altLang="en-US" sz="2400" b="1" u="sng" dirty="0">
              <a:effectLst>
                <a:outerShdw blurRad="38100" dist="38100" dir="2700000" algn="tl">
                  <a:srgbClr val="000000">
                    <a:alpha val="43137"/>
                  </a:srgbClr>
                </a:outerShdw>
              </a:effectLst>
              <a:highlight>
                <a:srgbClr val="FFFF00"/>
              </a:highlight>
            </a:endParaRPr>
          </a:p>
        </p:txBody>
      </p:sp>
      <p:pic>
        <p:nvPicPr>
          <p:cNvPr id="7" name="圖片 6">
            <a:extLst>
              <a:ext uri="{FF2B5EF4-FFF2-40B4-BE49-F238E27FC236}">
                <a16:creationId xmlns:a16="http://schemas.microsoft.com/office/drawing/2014/main" id="{E95B0234-BE5C-40F8-99E0-9755A1F4BBCC}"/>
              </a:ext>
            </a:extLst>
          </p:cNvPr>
          <p:cNvPicPr>
            <a:picLocks noChangeAspect="1"/>
          </p:cNvPicPr>
          <p:nvPr/>
        </p:nvPicPr>
        <p:blipFill rotWithShape="1">
          <a:blip r:embed="rId2">
            <a:extLst>
              <a:ext uri="{28A0092B-C50C-407E-A947-70E740481C1C}">
                <a14:useLocalDpi xmlns:a14="http://schemas.microsoft.com/office/drawing/2010/main" val="0"/>
              </a:ext>
            </a:extLst>
          </a:blip>
          <a:srcRect r="1337"/>
          <a:stretch/>
        </p:blipFill>
        <p:spPr>
          <a:xfrm>
            <a:off x="5679452" y="10"/>
            <a:ext cx="6512547" cy="6857990"/>
          </a:xfrm>
          <a:prstGeom prst="rect">
            <a:avLst/>
          </a:prstGeom>
        </p:spPr>
      </p:pic>
    </p:spTree>
    <p:extLst>
      <p:ext uri="{BB962C8B-B14F-4D97-AF65-F5344CB8AC3E}">
        <p14:creationId xmlns:p14="http://schemas.microsoft.com/office/powerpoint/2010/main" val="4040265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37DCEC-4863-4F9A-8952-98C50D7A2901}"/>
              </a:ext>
            </a:extLst>
          </p:cNvPr>
          <p:cNvSpPr>
            <a:spLocks noGrp="1"/>
          </p:cNvSpPr>
          <p:nvPr>
            <p:ph type="title"/>
          </p:nvPr>
        </p:nvSpPr>
        <p:spPr/>
        <p:txBody>
          <a:bodyPr/>
          <a:lstStyle/>
          <a:p>
            <a:r>
              <a:rPr lang="en-US" altLang="zh-TW" dirty="0"/>
              <a:t>IF…ELSE Statements</a:t>
            </a:r>
            <a:endParaRPr lang="zh-TW" altLang="en-US" dirty="0"/>
          </a:p>
        </p:txBody>
      </p:sp>
      <p:sp>
        <p:nvSpPr>
          <p:cNvPr id="5" name="文字方塊 4">
            <a:extLst>
              <a:ext uri="{FF2B5EF4-FFF2-40B4-BE49-F238E27FC236}">
                <a16:creationId xmlns:a16="http://schemas.microsoft.com/office/drawing/2014/main" id="{4300835B-AFF2-4B86-B0A1-24D7B577FE83}"/>
              </a:ext>
            </a:extLst>
          </p:cNvPr>
          <p:cNvSpPr txBox="1"/>
          <p:nvPr/>
        </p:nvSpPr>
        <p:spPr>
          <a:xfrm>
            <a:off x="453710" y="3568397"/>
            <a:ext cx="1772959" cy="923330"/>
          </a:xfrm>
          <a:prstGeom prst="rect">
            <a:avLst/>
          </a:prstGeom>
          <a:noFill/>
        </p:spPr>
        <p:txBody>
          <a:bodyPr wrap="square">
            <a:spAutoFit/>
          </a:bodyPr>
          <a:lstStyle/>
          <a:p>
            <a:pPr algn="l"/>
            <a:r>
              <a:rPr lang="en-US" altLang="zh-TW" b="0" i="0" dirty="0">
                <a:solidFill>
                  <a:srgbClr val="AA0D91"/>
                </a:solidFill>
                <a:effectLst/>
                <a:latin typeface="Menlo"/>
              </a:rPr>
              <a:t>if</a:t>
            </a:r>
            <a:r>
              <a:rPr lang="en-US" altLang="zh-TW" b="0" i="0" dirty="0">
                <a:solidFill>
                  <a:srgbClr val="333333"/>
                </a:solidFill>
                <a:effectLst/>
                <a:latin typeface="Menlo"/>
              </a:rPr>
              <a:t> </a:t>
            </a:r>
            <a:r>
              <a:rPr lang="en-US" altLang="zh-TW" b="0" i="0" dirty="0">
                <a:solidFill>
                  <a:srgbClr val="000000"/>
                </a:solidFill>
                <a:effectLst/>
                <a:latin typeface="Menlo"/>
              </a:rPr>
              <a:t>condition</a:t>
            </a:r>
            <a:r>
              <a:rPr lang="en-US" altLang="zh-TW" b="0" i="0" dirty="0">
                <a:solidFill>
                  <a:srgbClr val="333333"/>
                </a:solidFill>
                <a:effectLst/>
                <a:latin typeface="Menlo"/>
              </a:rPr>
              <a:t> { </a:t>
            </a:r>
          </a:p>
          <a:p>
            <a:pPr algn="l"/>
            <a:r>
              <a:rPr lang="en-US" altLang="zh-TW" b="0" i="0" dirty="0">
                <a:solidFill>
                  <a:srgbClr val="000000"/>
                </a:solidFill>
                <a:effectLst/>
                <a:latin typeface="Menlo"/>
              </a:rPr>
              <a:t>    statements</a:t>
            </a:r>
            <a:r>
              <a:rPr lang="en-US" altLang="zh-TW" b="0" i="0" dirty="0">
                <a:solidFill>
                  <a:srgbClr val="333333"/>
                </a:solidFill>
                <a:effectLst/>
                <a:latin typeface="Menlo"/>
              </a:rPr>
              <a:t> </a:t>
            </a:r>
          </a:p>
          <a:p>
            <a:pPr algn="l"/>
            <a:r>
              <a:rPr lang="en-US" altLang="zh-TW" b="0" i="0" dirty="0">
                <a:solidFill>
                  <a:srgbClr val="333333"/>
                </a:solidFill>
                <a:effectLst/>
                <a:latin typeface="Menlo"/>
              </a:rPr>
              <a:t>}</a:t>
            </a:r>
          </a:p>
        </p:txBody>
      </p:sp>
      <p:sp>
        <p:nvSpPr>
          <p:cNvPr id="7" name="文字方塊 6">
            <a:extLst>
              <a:ext uri="{FF2B5EF4-FFF2-40B4-BE49-F238E27FC236}">
                <a16:creationId xmlns:a16="http://schemas.microsoft.com/office/drawing/2014/main" id="{63287FFA-F57A-4BF7-B453-7BA487704E7E}"/>
              </a:ext>
            </a:extLst>
          </p:cNvPr>
          <p:cNvSpPr txBox="1"/>
          <p:nvPr/>
        </p:nvSpPr>
        <p:spPr>
          <a:xfrm>
            <a:off x="2573931" y="3291397"/>
            <a:ext cx="4322459" cy="1477328"/>
          </a:xfrm>
          <a:prstGeom prst="rect">
            <a:avLst/>
          </a:prstGeom>
          <a:noFill/>
        </p:spPr>
        <p:txBody>
          <a:bodyPr wrap="square">
            <a:spAutoFit/>
          </a:bodyPr>
          <a:lstStyle/>
          <a:p>
            <a:pPr algn="l"/>
            <a:r>
              <a:rPr lang="en-US" altLang="zh-TW" b="0" i="0" dirty="0">
                <a:solidFill>
                  <a:srgbClr val="AA0D91"/>
                </a:solidFill>
                <a:effectLst/>
                <a:latin typeface="Menlo"/>
              </a:rPr>
              <a:t>if</a:t>
            </a:r>
            <a:r>
              <a:rPr lang="en-US" altLang="zh-TW" b="0" i="0" dirty="0">
                <a:solidFill>
                  <a:srgbClr val="333333"/>
                </a:solidFill>
                <a:effectLst/>
                <a:latin typeface="Menlo"/>
              </a:rPr>
              <a:t> </a:t>
            </a:r>
            <a:r>
              <a:rPr lang="en-US" altLang="zh-TW" b="0" i="0" dirty="0">
                <a:solidFill>
                  <a:srgbClr val="000000"/>
                </a:solidFill>
                <a:effectLst/>
                <a:latin typeface="Menlo"/>
              </a:rPr>
              <a:t>condition</a:t>
            </a:r>
            <a:r>
              <a:rPr lang="en-US" altLang="zh-TW" b="0" i="0" dirty="0">
                <a:solidFill>
                  <a:srgbClr val="333333"/>
                </a:solidFill>
                <a:effectLst/>
                <a:latin typeface="Menlo"/>
              </a:rPr>
              <a:t> { </a:t>
            </a:r>
          </a:p>
          <a:p>
            <a:pPr algn="l"/>
            <a:r>
              <a:rPr lang="en-US" altLang="zh-TW" b="0" i="0" dirty="0">
                <a:solidFill>
                  <a:srgbClr val="000000"/>
                </a:solidFill>
                <a:effectLst/>
                <a:latin typeface="Menlo"/>
              </a:rPr>
              <a:t>    statements to execute if condition is true</a:t>
            </a:r>
            <a:r>
              <a:rPr lang="en-US" altLang="zh-TW" b="0" i="0" dirty="0">
                <a:solidFill>
                  <a:srgbClr val="333333"/>
                </a:solidFill>
                <a:effectLst/>
                <a:latin typeface="Menlo"/>
              </a:rPr>
              <a:t> </a:t>
            </a:r>
          </a:p>
          <a:p>
            <a:pPr algn="l"/>
            <a:r>
              <a:rPr lang="en-US" altLang="zh-TW" b="0" i="0" dirty="0">
                <a:solidFill>
                  <a:srgbClr val="333333"/>
                </a:solidFill>
                <a:effectLst/>
                <a:latin typeface="Menlo"/>
              </a:rPr>
              <a:t>} </a:t>
            </a:r>
            <a:r>
              <a:rPr lang="en-US" altLang="zh-TW" b="0" i="0" dirty="0">
                <a:solidFill>
                  <a:srgbClr val="AA0D91"/>
                </a:solidFill>
                <a:effectLst/>
                <a:latin typeface="Menlo"/>
              </a:rPr>
              <a:t>else</a:t>
            </a:r>
            <a:r>
              <a:rPr lang="en-US" altLang="zh-TW" b="0" i="0" dirty="0">
                <a:solidFill>
                  <a:srgbClr val="333333"/>
                </a:solidFill>
                <a:effectLst/>
                <a:latin typeface="Menlo"/>
              </a:rPr>
              <a:t> { </a:t>
            </a:r>
          </a:p>
          <a:p>
            <a:pPr algn="l"/>
            <a:r>
              <a:rPr lang="en-US" altLang="zh-TW" b="0" i="0" dirty="0">
                <a:solidFill>
                  <a:srgbClr val="000000"/>
                </a:solidFill>
                <a:effectLst/>
                <a:latin typeface="Menlo"/>
              </a:rPr>
              <a:t>    statements to execute if condition is false</a:t>
            </a:r>
            <a:r>
              <a:rPr lang="en-US" altLang="zh-TW" b="0" i="0" dirty="0">
                <a:solidFill>
                  <a:srgbClr val="333333"/>
                </a:solidFill>
                <a:effectLst/>
                <a:latin typeface="Menlo"/>
              </a:rPr>
              <a:t> </a:t>
            </a:r>
          </a:p>
          <a:p>
            <a:pPr algn="l"/>
            <a:r>
              <a:rPr lang="en-US" altLang="zh-TW" b="0" i="0" dirty="0">
                <a:solidFill>
                  <a:srgbClr val="333333"/>
                </a:solidFill>
                <a:effectLst/>
                <a:latin typeface="Menlo"/>
              </a:rPr>
              <a:t>}</a:t>
            </a:r>
          </a:p>
        </p:txBody>
      </p:sp>
      <p:sp>
        <p:nvSpPr>
          <p:cNvPr id="9" name="文字方塊 8">
            <a:extLst>
              <a:ext uri="{FF2B5EF4-FFF2-40B4-BE49-F238E27FC236}">
                <a16:creationId xmlns:a16="http://schemas.microsoft.com/office/drawing/2014/main" id="{D8BF9841-B325-40A4-B984-1E997E3EC12E}"/>
              </a:ext>
            </a:extLst>
          </p:cNvPr>
          <p:cNvSpPr txBox="1"/>
          <p:nvPr/>
        </p:nvSpPr>
        <p:spPr>
          <a:xfrm>
            <a:off x="7243653" y="3014399"/>
            <a:ext cx="5020475" cy="2031325"/>
          </a:xfrm>
          <a:prstGeom prst="rect">
            <a:avLst/>
          </a:prstGeom>
          <a:noFill/>
        </p:spPr>
        <p:txBody>
          <a:bodyPr wrap="square">
            <a:spAutoFit/>
          </a:bodyPr>
          <a:lstStyle/>
          <a:p>
            <a:pPr algn="l"/>
            <a:r>
              <a:rPr lang="en-US" altLang="zh-TW" b="0" i="0" dirty="0">
                <a:solidFill>
                  <a:srgbClr val="AA0D91"/>
                </a:solidFill>
                <a:effectLst/>
                <a:latin typeface="Menlo"/>
              </a:rPr>
              <a:t>if</a:t>
            </a:r>
            <a:r>
              <a:rPr lang="en-US" altLang="zh-TW" b="0" i="0" dirty="0">
                <a:solidFill>
                  <a:srgbClr val="333333"/>
                </a:solidFill>
                <a:effectLst/>
                <a:latin typeface="Menlo"/>
              </a:rPr>
              <a:t> </a:t>
            </a:r>
            <a:r>
              <a:rPr lang="en-US" altLang="zh-TW" b="0" i="0" dirty="0">
                <a:solidFill>
                  <a:srgbClr val="000000"/>
                </a:solidFill>
                <a:effectLst/>
                <a:latin typeface="Menlo"/>
              </a:rPr>
              <a:t>condition 1</a:t>
            </a:r>
            <a:r>
              <a:rPr lang="en-US" altLang="zh-TW" b="0" i="0" dirty="0">
                <a:solidFill>
                  <a:srgbClr val="333333"/>
                </a:solidFill>
                <a:effectLst/>
                <a:latin typeface="Menlo"/>
              </a:rPr>
              <a:t> { </a:t>
            </a:r>
          </a:p>
          <a:p>
            <a:pPr algn="l"/>
            <a:r>
              <a:rPr lang="en-US" altLang="zh-TW" dirty="0">
                <a:solidFill>
                  <a:srgbClr val="333333"/>
                </a:solidFill>
                <a:latin typeface="Menlo"/>
              </a:rPr>
              <a:t>    </a:t>
            </a:r>
            <a:r>
              <a:rPr lang="en-US" altLang="zh-TW" b="0" i="0" dirty="0">
                <a:solidFill>
                  <a:srgbClr val="000000"/>
                </a:solidFill>
                <a:effectLst/>
                <a:latin typeface="Menlo"/>
              </a:rPr>
              <a:t>statements to execute if condition 1 is true</a:t>
            </a:r>
            <a:r>
              <a:rPr lang="en-US" altLang="zh-TW" b="0" i="0" dirty="0">
                <a:solidFill>
                  <a:srgbClr val="333333"/>
                </a:solidFill>
                <a:effectLst/>
                <a:latin typeface="Menlo"/>
              </a:rPr>
              <a:t> </a:t>
            </a:r>
          </a:p>
          <a:p>
            <a:pPr algn="l"/>
            <a:r>
              <a:rPr lang="en-US" altLang="zh-TW" b="0" i="0" dirty="0">
                <a:solidFill>
                  <a:srgbClr val="333333"/>
                </a:solidFill>
                <a:effectLst/>
                <a:latin typeface="Menlo"/>
              </a:rPr>
              <a:t>} </a:t>
            </a:r>
            <a:r>
              <a:rPr lang="en-US" altLang="zh-TW" b="0" i="0" dirty="0">
                <a:solidFill>
                  <a:srgbClr val="AA0D91"/>
                </a:solidFill>
                <a:effectLst/>
                <a:latin typeface="Menlo"/>
              </a:rPr>
              <a:t>else</a:t>
            </a:r>
            <a:r>
              <a:rPr lang="en-US" altLang="zh-TW" b="0" i="0" dirty="0">
                <a:solidFill>
                  <a:srgbClr val="333333"/>
                </a:solidFill>
                <a:effectLst/>
                <a:latin typeface="Menlo"/>
              </a:rPr>
              <a:t> </a:t>
            </a:r>
            <a:r>
              <a:rPr lang="en-US" altLang="zh-TW" b="0" i="0" dirty="0">
                <a:solidFill>
                  <a:srgbClr val="AA0D91"/>
                </a:solidFill>
                <a:effectLst/>
                <a:latin typeface="Menlo"/>
              </a:rPr>
              <a:t>if</a:t>
            </a:r>
            <a:r>
              <a:rPr lang="en-US" altLang="zh-TW" b="0" i="0" dirty="0">
                <a:solidFill>
                  <a:srgbClr val="333333"/>
                </a:solidFill>
                <a:effectLst/>
                <a:latin typeface="Menlo"/>
              </a:rPr>
              <a:t> </a:t>
            </a:r>
            <a:r>
              <a:rPr lang="en-US" altLang="zh-TW" b="0" i="0" dirty="0">
                <a:solidFill>
                  <a:srgbClr val="000000"/>
                </a:solidFill>
                <a:effectLst/>
                <a:latin typeface="Menlo"/>
              </a:rPr>
              <a:t>condition 2</a:t>
            </a:r>
            <a:r>
              <a:rPr lang="en-US" altLang="zh-TW" b="0" i="0" dirty="0">
                <a:solidFill>
                  <a:srgbClr val="333333"/>
                </a:solidFill>
                <a:effectLst/>
                <a:latin typeface="Menlo"/>
              </a:rPr>
              <a:t> { </a:t>
            </a:r>
          </a:p>
          <a:p>
            <a:pPr algn="l"/>
            <a:r>
              <a:rPr lang="en-US" altLang="zh-TW" b="0" i="0" dirty="0">
                <a:solidFill>
                  <a:srgbClr val="000000"/>
                </a:solidFill>
                <a:effectLst/>
                <a:latin typeface="Menlo"/>
              </a:rPr>
              <a:t>    statements to execute if condition 2 is true</a:t>
            </a:r>
            <a:r>
              <a:rPr lang="en-US" altLang="zh-TW" b="0" i="0" dirty="0">
                <a:solidFill>
                  <a:srgbClr val="333333"/>
                </a:solidFill>
                <a:effectLst/>
                <a:latin typeface="Menlo"/>
              </a:rPr>
              <a:t> </a:t>
            </a:r>
          </a:p>
          <a:p>
            <a:pPr algn="l"/>
            <a:r>
              <a:rPr lang="en-US" altLang="zh-TW" b="0" i="0" dirty="0">
                <a:solidFill>
                  <a:srgbClr val="333333"/>
                </a:solidFill>
                <a:effectLst/>
                <a:latin typeface="Menlo"/>
              </a:rPr>
              <a:t>} </a:t>
            </a:r>
            <a:r>
              <a:rPr lang="en-US" altLang="zh-TW" b="0" i="0" dirty="0">
                <a:solidFill>
                  <a:srgbClr val="AA0D91"/>
                </a:solidFill>
                <a:effectLst/>
                <a:latin typeface="Menlo"/>
              </a:rPr>
              <a:t>else</a:t>
            </a:r>
            <a:r>
              <a:rPr lang="en-US" altLang="zh-TW" b="0" i="0" dirty="0">
                <a:solidFill>
                  <a:srgbClr val="333333"/>
                </a:solidFill>
                <a:effectLst/>
                <a:latin typeface="Menlo"/>
              </a:rPr>
              <a:t> { </a:t>
            </a:r>
          </a:p>
          <a:p>
            <a:pPr algn="l"/>
            <a:r>
              <a:rPr lang="en-US" altLang="zh-TW" b="0" i="0" dirty="0">
                <a:solidFill>
                  <a:srgbClr val="000000"/>
                </a:solidFill>
                <a:effectLst/>
                <a:latin typeface="Menlo"/>
              </a:rPr>
              <a:t>    statements to execute if both conditions are false</a:t>
            </a:r>
            <a:r>
              <a:rPr lang="en-US" altLang="zh-TW" b="0" i="0" dirty="0">
                <a:solidFill>
                  <a:srgbClr val="333333"/>
                </a:solidFill>
                <a:effectLst/>
                <a:latin typeface="Menlo"/>
              </a:rPr>
              <a:t> </a:t>
            </a:r>
          </a:p>
          <a:p>
            <a:pPr algn="l"/>
            <a:r>
              <a:rPr lang="en-US" altLang="zh-TW" b="0" i="0" dirty="0">
                <a:solidFill>
                  <a:srgbClr val="333333"/>
                </a:solidFill>
                <a:effectLst/>
                <a:latin typeface="Menlo"/>
              </a:rPr>
              <a:t>}</a:t>
            </a:r>
          </a:p>
        </p:txBody>
      </p:sp>
      <p:sp>
        <p:nvSpPr>
          <p:cNvPr id="11" name="文字方塊 10">
            <a:extLst>
              <a:ext uri="{FF2B5EF4-FFF2-40B4-BE49-F238E27FC236}">
                <a16:creationId xmlns:a16="http://schemas.microsoft.com/office/drawing/2014/main" id="{103F73E2-7E3E-4351-80F9-FCDA7C80E607}"/>
              </a:ext>
            </a:extLst>
          </p:cNvPr>
          <p:cNvSpPr txBox="1"/>
          <p:nvPr/>
        </p:nvSpPr>
        <p:spPr>
          <a:xfrm>
            <a:off x="5735940" y="396913"/>
            <a:ext cx="4832011" cy="646331"/>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r>
              <a:rPr lang="en-US" altLang="zh-TW" dirty="0">
                <a:ln w="0"/>
                <a:solidFill>
                  <a:schemeClr val="tx1"/>
                </a:solidFill>
                <a:effectLst>
                  <a:outerShdw blurRad="38100" dist="19050" dir="2700000" algn="tl" rotWithShape="0">
                    <a:schemeClr val="dk1">
                      <a:alpha val="40000"/>
                    </a:schemeClr>
                  </a:outerShdw>
                </a:effectLst>
                <a:hlinkClick r:id="rId2"/>
              </a:rPr>
              <a:t>https://docs.swift.org/swift-book/LanguageGuide/ControlFlow.html</a:t>
            </a:r>
            <a:endParaRPr lang="zh-TW" altLang="en-US" dirty="0">
              <a:ln w="0"/>
              <a:solidFill>
                <a:schemeClr val="tx1"/>
              </a:solidFill>
              <a:effectLst>
                <a:outerShdw blurRad="38100" dist="19050" dir="2700000" algn="tl" rotWithShape="0">
                  <a:schemeClr val="dk1">
                    <a:alpha val="40000"/>
                  </a:schemeClr>
                </a:outerShdw>
              </a:effectLst>
            </a:endParaRPr>
          </a:p>
        </p:txBody>
      </p:sp>
      <p:pic>
        <p:nvPicPr>
          <p:cNvPr id="13" name="圖片 12">
            <a:extLst>
              <a:ext uri="{FF2B5EF4-FFF2-40B4-BE49-F238E27FC236}">
                <a16:creationId xmlns:a16="http://schemas.microsoft.com/office/drawing/2014/main" id="{02E8B542-1EB1-4DED-B4B1-1892F14650FE}"/>
              </a:ext>
            </a:extLst>
          </p:cNvPr>
          <p:cNvPicPr>
            <a:picLocks noChangeAspect="1"/>
          </p:cNvPicPr>
          <p:nvPr/>
        </p:nvPicPr>
        <p:blipFill>
          <a:blip r:embed="rId3"/>
          <a:stretch>
            <a:fillRect/>
          </a:stretch>
        </p:blipFill>
        <p:spPr>
          <a:xfrm>
            <a:off x="2802165" y="5171783"/>
            <a:ext cx="5867550" cy="1396137"/>
          </a:xfrm>
          <a:prstGeom prst="rect">
            <a:avLst/>
          </a:prstGeom>
        </p:spPr>
      </p:pic>
    </p:spTree>
    <p:extLst>
      <p:ext uri="{BB962C8B-B14F-4D97-AF65-F5344CB8AC3E}">
        <p14:creationId xmlns:p14="http://schemas.microsoft.com/office/powerpoint/2010/main" val="2622903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31C580-84F9-411F-9832-0B703BE8D09B}"/>
              </a:ext>
            </a:extLst>
          </p:cNvPr>
          <p:cNvSpPr>
            <a:spLocks noGrp="1"/>
          </p:cNvSpPr>
          <p:nvPr>
            <p:ph type="title"/>
          </p:nvPr>
        </p:nvSpPr>
        <p:spPr/>
        <p:txBody>
          <a:bodyPr/>
          <a:lstStyle/>
          <a:p>
            <a:r>
              <a:rPr lang="en-US" altLang="zh-TW" dirty="0"/>
              <a:t>SWITCH Statements</a:t>
            </a:r>
            <a:endParaRPr lang="zh-TW" altLang="en-US" dirty="0"/>
          </a:p>
        </p:txBody>
      </p:sp>
      <p:sp>
        <p:nvSpPr>
          <p:cNvPr id="4" name="文字方塊 3">
            <a:extLst>
              <a:ext uri="{FF2B5EF4-FFF2-40B4-BE49-F238E27FC236}">
                <a16:creationId xmlns:a16="http://schemas.microsoft.com/office/drawing/2014/main" id="{CC49A656-3B17-45D9-8398-E229871EBC51}"/>
              </a:ext>
            </a:extLst>
          </p:cNvPr>
          <p:cNvSpPr txBox="1"/>
          <p:nvPr/>
        </p:nvSpPr>
        <p:spPr>
          <a:xfrm>
            <a:off x="5735940" y="396913"/>
            <a:ext cx="4832011" cy="646331"/>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r>
              <a:rPr lang="en-US" altLang="zh-TW" dirty="0">
                <a:ln w="0"/>
                <a:solidFill>
                  <a:schemeClr val="tx1"/>
                </a:solidFill>
                <a:effectLst>
                  <a:outerShdw blurRad="38100" dist="19050" dir="2700000" algn="tl" rotWithShape="0">
                    <a:schemeClr val="dk1">
                      <a:alpha val="40000"/>
                    </a:schemeClr>
                  </a:outerShdw>
                </a:effectLst>
                <a:hlinkClick r:id="rId2"/>
              </a:rPr>
              <a:t>https://docs.swift.org/swift-book/LanguageGuide/ControlFlow.html</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6" name="文字方塊 5">
            <a:extLst>
              <a:ext uri="{FF2B5EF4-FFF2-40B4-BE49-F238E27FC236}">
                <a16:creationId xmlns:a16="http://schemas.microsoft.com/office/drawing/2014/main" id="{A211E8F5-D219-47FE-9B8F-0F0A188F2F9F}"/>
              </a:ext>
            </a:extLst>
          </p:cNvPr>
          <p:cNvSpPr txBox="1"/>
          <p:nvPr/>
        </p:nvSpPr>
        <p:spPr>
          <a:xfrm>
            <a:off x="1240722" y="2686043"/>
            <a:ext cx="6097162" cy="2862322"/>
          </a:xfrm>
          <a:prstGeom prst="rect">
            <a:avLst/>
          </a:prstGeom>
          <a:noFill/>
        </p:spPr>
        <p:txBody>
          <a:bodyPr wrap="square">
            <a:spAutoFit/>
          </a:bodyPr>
          <a:lstStyle/>
          <a:p>
            <a:pPr algn="l"/>
            <a:r>
              <a:rPr lang="en-US" altLang="zh-TW" b="0" i="0" dirty="0">
                <a:solidFill>
                  <a:srgbClr val="AA0D91"/>
                </a:solidFill>
                <a:effectLst/>
                <a:latin typeface="Menlo"/>
              </a:rPr>
              <a:t>switch</a:t>
            </a:r>
            <a:r>
              <a:rPr lang="en-US" altLang="zh-TW" b="0" i="0" dirty="0">
                <a:solidFill>
                  <a:srgbClr val="333333"/>
                </a:solidFill>
                <a:effectLst/>
                <a:latin typeface="Menlo"/>
              </a:rPr>
              <a:t> </a:t>
            </a:r>
            <a:r>
              <a:rPr lang="en-US" altLang="zh-TW" b="0" i="0" dirty="0">
                <a:solidFill>
                  <a:srgbClr val="000000"/>
                </a:solidFill>
                <a:effectLst/>
                <a:latin typeface="Menlo"/>
              </a:rPr>
              <a:t>control expression</a:t>
            </a:r>
            <a:r>
              <a:rPr lang="en-US" altLang="zh-TW" b="0" i="0" dirty="0">
                <a:solidFill>
                  <a:srgbClr val="333333"/>
                </a:solidFill>
                <a:effectLst/>
                <a:latin typeface="Menlo"/>
              </a:rPr>
              <a:t> { </a:t>
            </a:r>
          </a:p>
          <a:p>
            <a:pPr algn="l"/>
            <a:r>
              <a:rPr lang="en-US" altLang="zh-TW" b="0" i="0" dirty="0">
                <a:solidFill>
                  <a:srgbClr val="AA0D91"/>
                </a:solidFill>
                <a:effectLst/>
                <a:latin typeface="Menlo"/>
              </a:rPr>
              <a:t>case</a:t>
            </a:r>
            <a:r>
              <a:rPr lang="en-US" altLang="zh-TW" b="0" i="0" dirty="0">
                <a:solidFill>
                  <a:srgbClr val="333333"/>
                </a:solidFill>
                <a:effectLst/>
                <a:latin typeface="Menlo"/>
              </a:rPr>
              <a:t> </a:t>
            </a:r>
            <a:r>
              <a:rPr lang="en-US" altLang="zh-TW" b="0" i="0" dirty="0">
                <a:solidFill>
                  <a:srgbClr val="000000"/>
                </a:solidFill>
                <a:effectLst/>
                <a:latin typeface="Menlo"/>
              </a:rPr>
              <a:t>pattern 1</a:t>
            </a:r>
            <a:r>
              <a:rPr lang="en-US" altLang="zh-TW" b="0" i="0" dirty="0">
                <a:solidFill>
                  <a:srgbClr val="333333"/>
                </a:solidFill>
                <a:effectLst/>
                <a:latin typeface="Menlo"/>
              </a:rPr>
              <a:t>: </a:t>
            </a:r>
          </a:p>
          <a:p>
            <a:pPr algn="l"/>
            <a:r>
              <a:rPr lang="en-US" altLang="zh-TW" b="0" i="0" dirty="0">
                <a:solidFill>
                  <a:srgbClr val="000000"/>
                </a:solidFill>
                <a:effectLst/>
                <a:latin typeface="Menlo"/>
              </a:rPr>
              <a:t>    statements</a:t>
            </a:r>
            <a:r>
              <a:rPr lang="en-US" altLang="zh-TW" b="0" i="0" dirty="0">
                <a:solidFill>
                  <a:srgbClr val="333333"/>
                </a:solidFill>
                <a:effectLst/>
                <a:latin typeface="Menlo"/>
              </a:rPr>
              <a:t> </a:t>
            </a:r>
          </a:p>
          <a:p>
            <a:pPr algn="l"/>
            <a:r>
              <a:rPr lang="en-US" altLang="zh-TW" b="0" i="0" dirty="0">
                <a:solidFill>
                  <a:srgbClr val="AA0D91"/>
                </a:solidFill>
                <a:effectLst/>
                <a:latin typeface="Menlo"/>
              </a:rPr>
              <a:t>case</a:t>
            </a:r>
            <a:r>
              <a:rPr lang="en-US" altLang="zh-TW" b="0" i="0" dirty="0">
                <a:solidFill>
                  <a:srgbClr val="333333"/>
                </a:solidFill>
                <a:effectLst/>
                <a:latin typeface="Menlo"/>
              </a:rPr>
              <a:t> </a:t>
            </a:r>
            <a:r>
              <a:rPr lang="en-US" altLang="zh-TW" b="0" i="0" dirty="0">
                <a:solidFill>
                  <a:srgbClr val="000000"/>
                </a:solidFill>
                <a:effectLst/>
                <a:latin typeface="Menlo"/>
              </a:rPr>
              <a:t>pattern 2</a:t>
            </a:r>
            <a:r>
              <a:rPr lang="en-US" altLang="zh-TW" b="0" i="0" dirty="0">
                <a:solidFill>
                  <a:srgbClr val="333333"/>
                </a:solidFill>
                <a:effectLst/>
                <a:latin typeface="Menlo"/>
              </a:rPr>
              <a:t> </a:t>
            </a:r>
            <a:r>
              <a:rPr lang="en-US" altLang="zh-TW" b="0" i="0" dirty="0">
                <a:solidFill>
                  <a:srgbClr val="AA0D91"/>
                </a:solidFill>
                <a:effectLst/>
                <a:latin typeface="Menlo"/>
              </a:rPr>
              <a:t>where</a:t>
            </a:r>
            <a:r>
              <a:rPr lang="en-US" altLang="zh-TW" b="0" i="0" dirty="0">
                <a:solidFill>
                  <a:srgbClr val="333333"/>
                </a:solidFill>
                <a:effectLst/>
                <a:latin typeface="Menlo"/>
              </a:rPr>
              <a:t> </a:t>
            </a:r>
            <a:r>
              <a:rPr lang="en-US" altLang="zh-TW" b="0" i="0" dirty="0">
                <a:solidFill>
                  <a:srgbClr val="000000"/>
                </a:solidFill>
                <a:effectLst/>
                <a:latin typeface="Menlo"/>
              </a:rPr>
              <a:t>condition</a:t>
            </a:r>
            <a:r>
              <a:rPr lang="en-US" altLang="zh-TW" b="0" i="0" dirty="0">
                <a:solidFill>
                  <a:srgbClr val="333333"/>
                </a:solidFill>
                <a:effectLst/>
                <a:latin typeface="Menlo"/>
              </a:rPr>
              <a:t>: </a:t>
            </a:r>
          </a:p>
          <a:p>
            <a:pPr algn="l"/>
            <a:r>
              <a:rPr lang="en-US" altLang="zh-TW" b="0" i="0" dirty="0">
                <a:solidFill>
                  <a:srgbClr val="000000"/>
                </a:solidFill>
                <a:effectLst/>
                <a:latin typeface="Menlo"/>
              </a:rPr>
              <a:t>    statements</a:t>
            </a:r>
            <a:r>
              <a:rPr lang="en-US" altLang="zh-TW" b="0" i="0" dirty="0">
                <a:solidFill>
                  <a:srgbClr val="333333"/>
                </a:solidFill>
                <a:effectLst/>
                <a:latin typeface="Menlo"/>
              </a:rPr>
              <a:t> </a:t>
            </a:r>
          </a:p>
          <a:p>
            <a:pPr algn="l"/>
            <a:r>
              <a:rPr lang="en-US" altLang="zh-TW" b="0" i="0" dirty="0">
                <a:solidFill>
                  <a:srgbClr val="AA0D91"/>
                </a:solidFill>
                <a:effectLst/>
                <a:latin typeface="Menlo"/>
              </a:rPr>
              <a:t>case</a:t>
            </a:r>
            <a:r>
              <a:rPr lang="en-US" altLang="zh-TW" b="0" i="0" dirty="0">
                <a:solidFill>
                  <a:srgbClr val="333333"/>
                </a:solidFill>
                <a:effectLst/>
                <a:latin typeface="Menlo"/>
              </a:rPr>
              <a:t> </a:t>
            </a:r>
            <a:r>
              <a:rPr lang="en-US" altLang="zh-TW" b="0" i="0" dirty="0">
                <a:solidFill>
                  <a:srgbClr val="000000"/>
                </a:solidFill>
                <a:effectLst/>
                <a:latin typeface="Menlo"/>
              </a:rPr>
              <a:t>pattern 3</a:t>
            </a:r>
            <a:r>
              <a:rPr lang="en-US" altLang="zh-TW" b="0" i="0" dirty="0">
                <a:solidFill>
                  <a:srgbClr val="333333"/>
                </a:solidFill>
                <a:effectLst/>
                <a:latin typeface="Menlo"/>
              </a:rPr>
              <a:t> </a:t>
            </a:r>
            <a:r>
              <a:rPr lang="en-US" altLang="zh-TW" b="0" i="0" dirty="0">
                <a:solidFill>
                  <a:srgbClr val="AA0D91"/>
                </a:solidFill>
                <a:effectLst/>
                <a:latin typeface="Menlo"/>
              </a:rPr>
              <a:t>where</a:t>
            </a:r>
            <a:r>
              <a:rPr lang="en-US" altLang="zh-TW" b="0" i="0" dirty="0">
                <a:solidFill>
                  <a:srgbClr val="333333"/>
                </a:solidFill>
                <a:effectLst/>
                <a:latin typeface="Menlo"/>
              </a:rPr>
              <a:t> </a:t>
            </a:r>
            <a:r>
              <a:rPr lang="en-US" altLang="zh-TW" b="0" i="0" dirty="0">
                <a:solidFill>
                  <a:srgbClr val="000000"/>
                </a:solidFill>
                <a:effectLst/>
                <a:latin typeface="Menlo"/>
              </a:rPr>
              <a:t>condition</a:t>
            </a:r>
            <a:r>
              <a:rPr lang="en-US" altLang="zh-TW" b="0" i="0" dirty="0">
                <a:solidFill>
                  <a:srgbClr val="333333"/>
                </a:solidFill>
                <a:effectLst/>
                <a:latin typeface="Menlo"/>
              </a:rPr>
              <a:t>, </a:t>
            </a:r>
            <a:r>
              <a:rPr lang="en-US" altLang="zh-TW" b="0" i="0" dirty="0">
                <a:solidFill>
                  <a:srgbClr val="000000"/>
                </a:solidFill>
                <a:effectLst/>
                <a:latin typeface="Menlo"/>
              </a:rPr>
              <a:t>pattern 4</a:t>
            </a:r>
            <a:r>
              <a:rPr lang="en-US" altLang="zh-TW" b="0" i="0" dirty="0">
                <a:solidFill>
                  <a:srgbClr val="333333"/>
                </a:solidFill>
                <a:effectLst/>
                <a:latin typeface="Menlo"/>
              </a:rPr>
              <a:t> </a:t>
            </a:r>
            <a:r>
              <a:rPr lang="en-US" altLang="zh-TW" b="0" i="0" dirty="0">
                <a:solidFill>
                  <a:srgbClr val="AA0D91"/>
                </a:solidFill>
                <a:effectLst/>
                <a:latin typeface="Menlo"/>
              </a:rPr>
              <a:t>where</a:t>
            </a:r>
            <a:r>
              <a:rPr lang="en-US" altLang="zh-TW" b="0" i="0" dirty="0">
                <a:solidFill>
                  <a:srgbClr val="333333"/>
                </a:solidFill>
                <a:effectLst/>
                <a:latin typeface="Menlo"/>
              </a:rPr>
              <a:t> </a:t>
            </a:r>
            <a:r>
              <a:rPr lang="en-US" altLang="zh-TW" b="0" i="0" dirty="0">
                <a:solidFill>
                  <a:srgbClr val="000000"/>
                </a:solidFill>
                <a:effectLst/>
                <a:latin typeface="Menlo"/>
              </a:rPr>
              <a:t>condition</a:t>
            </a:r>
            <a:r>
              <a:rPr lang="en-US" altLang="zh-TW" b="0" i="0" dirty="0">
                <a:solidFill>
                  <a:srgbClr val="333333"/>
                </a:solidFill>
                <a:effectLst/>
                <a:latin typeface="Menlo"/>
              </a:rPr>
              <a:t>: </a:t>
            </a:r>
          </a:p>
          <a:p>
            <a:pPr algn="l"/>
            <a:r>
              <a:rPr lang="en-US" altLang="zh-TW" b="0" i="0" dirty="0">
                <a:solidFill>
                  <a:srgbClr val="000000"/>
                </a:solidFill>
                <a:effectLst/>
                <a:latin typeface="Menlo"/>
              </a:rPr>
              <a:t>    statements</a:t>
            </a:r>
            <a:r>
              <a:rPr lang="en-US" altLang="zh-TW" b="0" i="0" dirty="0">
                <a:solidFill>
                  <a:srgbClr val="333333"/>
                </a:solidFill>
                <a:effectLst/>
                <a:latin typeface="Menlo"/>
              </a:rPr>
              <a:t> </a:t>
            </a:r>
          </a:p>
          <a:p>
            <a:pPr algn="l"/>
            <a:r>
              <a:rPr lang="en-US" altLang="zh-TW" b="0" i="0" dirty="0">
                <a:solidFill>
                  <a:srgbClr val="AA0D91"/>
                </a:solidFill>
                <a:effectLst/>
                <a:latin typeface="Menlo"/>
              </a:rPr>
              <a:t>default</a:t>
            </a:r>
            <a:r>
              <a:rPr lang="en-US" altLang="zh-TW" b="0" i="0" dirty="0">
                <a:solidFill>
                  <a:srgbClr val="333333"/>
                </a:solidFill>
                <a:effectLst/>
                <a:latin typeface="Menlo"/>
              </a:rPr>
              <a:t>: </a:t>
            </a:r>
          </a:p>
          <a:p>
            <a:pPr algn="l"/>
            <a:r>
              <a:rPr lang="en-US" altLang="zh-TW" b="0" i="0" dirty="0">
                <a:solidFill>
                  <a:srgbClr val="000000"/>
                </a:solidFill>
                <a:effectLst/>
                <a:latin typeface="Menlo"/>
              </a:rPr>
              <a:t>    statements</a:t>
            </a:r>
            <a:r>
              <a:rPr lang="en-US" altLang="zh-TW" b="0" i="0" dirty="0">
                <a:solidFill>
                  <a:srgbClr val="333333"/>
                </a:solidFill>
                <a:effectLst/>
                <a:latin typeface="Menlo"/>
              </a:rPr>
              <a:t> </a:t>
            </a:r>
          </a:p>
          <a:p>
            <a:pPr algn="l"/>
            <a:r>
              <a:rPr lang="en-US" altLang="zh-TW" b="0" i="0" dirty="0">
                <a:solidFill>
                  <a:srgbClr val="333333"/>
                </a:solidFill>
                <a:effectLst/>
                <a:latin typeface="Menlo"/>
              </a:rPr>
              <a:t>}</a:t>
            </a:r>
          </a:p>
        </p:txBody>
      </p:sp>
      <p:sp>
        <p:nvSpPr>
          <p:cNvPr id="8" name="文字方塊 7">
            <a:extLst>
              <a:ext uri="{FF2B5EF4-FFF2-40B4-BE49-F238E27FC236}">
                <a16:creationId xmlns:a16="http://schemas.microsoft.com/office/drawing/2014/main" id="{E3E1E34A-1A86-41AA-B5AD-7F5FBA8469B1}"/>
              </a:ext>
            </a:extLst>
          </p:cNvPr>
          <p:cNvSpPr txBox="1"/>
          <p:nvPr/>
        </p:nvSpPr>
        <p:spPr>
          <a:xfrm>
            <a:off x="6915587" y="2740797"/>
            <a:ext cx="4978593" cy="2862322"/>
          </a:xfrm>
          <a:prstGeom prst="rect">
            <a:avLst/>
          </a:prstGeom>
          <a:solidFill>
            <a:schemeClr val="bg2">
              <a:lumMod val="10000"/>
            </a:schemeClr>
          </a:solidFill>
        </p:spPr>
        <p:txBody>
          <a:bodyPr wrap="square">
            <a:spAutoFit/>
          </a:bodyPr>
          <a:lstStyle/>
          <a:p>
            <a:r>
              <a:rPr lang="en-US" altLang="zh-TW" b="0" i="0" dirty="0">
                <a:solidFill>
                  <a:srgbClr val="B3CCFF"/>
                </a:solidFill>
                <a:effectLst/>
                <a:latin typeface="Monaco"/>
              </a:rPr>
              <a:t>var </a:t>
            </a:r>
            <a:r>
              <a:rPr lang="en-US" altLang="zh-TW" b="0" i="0" dirty="0" err="1">
                <a:solidFill>
                  <a:srgbClr val="B3CCFF"/>
                </a:solidFill>
                <a:effectLst/>
                <a:latin typeface="Monaco"/>
              </a:rPr>
              <a:t>randomNumber</a:t>
            </a:r>
            <a:r>
              <a:rPr lang="en-US" altLang="zh-TW" b="0" i="0" dirty="0">
                <a:solidFill>
                  <a:srgbClr val="FFFFFF"/>
                </a:solidFill>
                <a:effectLst/>
                <a:latin typeface="Monaco"/>
              </a:rPr>
              <a:t> = </a:t>
            </a:r>
            <a:r>
              <a:rPr lang="en-US" altLang="zh-TW" b="0" i="0" dirty="0" err="1">
                <a:solidFill>
                  <a:srgbClr val="FF8973"/>
                </a:solidFill>
                <a:effectLst/>
                <a:latin typeface="Monaco"/>
              </a:rPr>
              <a:t>Int</a:t>
            </a:r>
            <a:r>
              <a:rPr lang="en-US" altLang="zh-TW" b="0" i="0" dirty="0" err="1">
                <a:solidFill>
                  <a:srgbClr val="FFFFFF"/>
                </a:solidFill>
                <a:effectLst/>
                <a:latin typeface="Monaco"/>
              </a:rPr>
              <a:t>.</a:t>
            </a:r>
            <a:r>
              <a:rPr lang="en-US" altLang="zh-TW" b="0" i="0" dirty="0" err="1">
                <a:solidFill>
                  <a:srgbClr val="83FFF5"/>
                </a:solidFill>
                <a:effectLst/>
                <a:latin typeface="Monaco"/>
              </a:rPr>
              <a:t>random</a:t>
            </a:r>
            <a:r>
              <a:rPr lang="en-US" altLang="zh-TW" b="0" i="0" dirty="0">
                <a:solidFill>
                  <a:srgbClr val="FFFFFF"/>
                </a:solidFill>
                <a:effectLst/>
                <a:latin typeface="Monaco"/>
              </a:rPr>
              <a:t>(</a:t>
            </a:r>
            <a:r>
              <a:rPr lang="en-US" altLang="zh-TW" b="0" i="0" dirty="0">
                <a:solidFill>
                  <a:srgbClr val="B3CCFF"/>
                </a:solidFill>
                <a:effectLst/>
                <a:latin typeface="Monaco"/>
              </a:rPr>
              <a:t>in</a:t>
            </a:r>
            <a:r>
              <a:rPr lang="en-US" altLang="zh-TW" b="0" i="0" dirty="0">
                <a:solidFill>
                  <a:srgbClr val="FFFFFF"/>
                </a:solidFill>
                <a:effectLst/>
                <a:latin typeface="Monaco"/>
              </a:rPr>
              <a:t>: </a:t>
            </a:r>
            <a:r>
              <a:rPr lang="en-US" altLang="zh-TW" b="0" i="0" dirty="0">
                <a:solidFill>
                  <a:srgbClr val="FF8973"/>
                </a:solidFill>
                <a:effectLst/>
                <a:latin typeface="Monaco"/>
              </a:rPr>
              <a:t>0</a:t>
            </a:r>
            <a:r>
              <a:rPr lang="en-US" altLang="zh-TW" b="0" i="0" dirty="0">
                <a:solidFill>
                  <a:srgbClr val="FFFFFF"/>
                </a:solidFill>
                <a:effectLst/>
                <a:latin typeface="Monaco"/>
              </a:rPr>
              <a:t>...</a:t>
            </a:r>
            <a:r>
              <a:rPr lang="en-US" altLang="zh-TW" b="0" i="0" dirty="0">
                <a:solidFill>
                  <a:srgbClr val="FF8973"/>
                </a:solidFill>
                <a:effectLst/>
                <a:latin typeface="Monaco"/>
              </a:rPr>
              <a:t>10</a:t>
            </a:r>
            <a:r>
              <a:rPr lang="en-US" altLang="zh-TW" b="0" i="0" dirty="0">
                <a:solidFill>
                  <a:srgbClr val="FFFFFF"/>
                </a:solidFill>
                <a:effectLst/>
                <a:latin typeface="Monaco"/>
              </a:rPr>
              <a:t>)</a:t>
            </a:r>
            <a:br>
              <a:rPr lang="en-US" altLang="zh-TW" dirty="0"/>
            </a:br>
            <a:br>
              <a:rPr lang="en-US" altLang="zh-TW" dirty="0"/>
            </a:br>
            <a:r>
              <a:rPr lang="en-US" altLang="zh-TW" b="0" i="0" dirty="0">
                <a:solidFill>
                  <a:srgbClr val="B3CCFF"/>
                </a:solidFill>
                <a:effectLst/>
                <a:latin typeface="Monaco"/>
              </a:rPr>
              <a:t>switch</a:t>
            </a:r>
            <a:r>
              <a:rPr lang="en-US" altLang="zh-TW" b="0" i="0" dirty="0">
                <a:solidFill>
                  <a:srgbClr val="FFFFFF"/>
                </a:solidFill>
                <a:effectLst/>
                <a:latin typeface="Monaco"/>
              </a:rPr>
              <a:t> </a:t>
            </a:r>
            <a:r>
              <a:rPr lang="en-US" altLang="zh-TW" b="0" i="0" dirty="0" err="1">
                <a:solidFill>
                  <a:srgbClr val="FF8973"/>
                </a:solidFill>
                <a:effectLst/>
                <a:latin typeface="Monaco"/>
              </a:rPr>
              <a:t>randomNumber</a:t>
            </a:r>
            <a:r>
              <a:rPr lang="en-US" altLang="zh-TW" b="0" i="0" dirty="0">
                <a:solidFill>
                  <a:srgbClr val="FFFFFF"/>
                </a:solidFill>
                <a:effectLst/>
                <a:latin typeface="Monaco"/>
              </a:rPr>
              <a:t> {</a:t>
            </a:r>
            <a:br>
              <a:rPr lang="en-US" altLang="zh-TW" dirty="0"/>
            </a:br>
            <a:r>
              <a:rPr lang="en-US" altLang="zh-TW" b="0" i="0" dirty="0">
                <a:solidFill>
                  <a:srgbClr val="FFFFFF"/>
                </a:solidFill>
                <a:effectLst/>
                <a:latin typeface="Monaco"/>
              </a:rPr>
              <a:t>  </a:t>
            </a:r>
            <a:r>
              <a:rPr lang="en-US" altLang="zh-TW" b="0" i="0" dirty="0">
                <a:solidFill>
                  <a:srgbClr val="B3CCFF"/>
                </a:solidFill>
                <a:effectLst/>
                <a:latin typeface="Monaco"/>
              </a:rPr>
              <a:t>case</a:t>
            </a:r>
            <a:r>
              <a:rPr lang="en-US" altLang="zh-TW" b="0" i="0" dirty="0">
                <a:solidFill>
                  <a:srgbClr val="FFFFFF"/>
                </a:solidFill>
                <a:effectLst/>
                <a:latin typeface="Monaco"/>
              </a:rPr>
              <a:t> </a:t>
            </a:r>
            <a:r>
              <a:rPr lang="en-US" altLang="zh-TW" b="0" i="0" dirty="0">
                <a:solidFill>
                  <a:srgbClr val="B3CCFF"/>
                </a:solidFill>
                <a:effectLst/>
                <a:latin typeface="Monaco"/>
              </a:rPr>
              <a:t>let x</a:t>
            </a:r>
            <a:r>
              <a:rPr lang="en-US" altLang="zh-TW" b="0" i="0" dirty="0">
                <a:solidFill>
                  <a:srgbClr val="FFFFFF"/>
                </a:solidFill>
                <a:effectLst/>
                <a:latin typeface="Monaco"/>
              </a:rPr>
              <a:t> </a:t>
            </a:r>
            <a:r>
              <a:rPr lang="en-US" altLang="zh-TW" b="0" i="0" dirty="0">
                <a:solidFill>
                  <a:srgbClr val="B3CCFF"/>
                </a:solidFill>
                <a:effectLst/>
                <a:latin typeface="Monaco"/>
              </a:rPr>
              <a:t>where</a:t>
            </a:r>
            <a:r>
              <a:rPr lang="en-US" altLang="zh-TW" b="0" i="0" dirty="0">
                <a:solidFill>
                  <a:srgbClr val="FFFFFF"/>
                </a:solidFill>
                <a:effectLst/>
                <a:latin typeface="Monaco"/>
              </a:rPr>
              <a:t> </a:t>
            </a:r>
            <a:r>
              <a:rPr lang="en-US" altLang="zh-TW" b="0" i="0" dirty="0">
                <a:solidFill>
                  <a:srgbClr val="FF8973"/>
                </a:solidFill>
                <a:effectLst/>
                <a:latin typeface="Monaco"/>
              </a:rPr>
              <a:t>x</a:t>
            </a:r>
            <a:r>
              <a:rPr lang="en-US" altLang="zh-TW" b="0" i="0" dirty="0">
                <a:solidFill>
                  <a:srgbClr val="FFFFFF"/>
                </a:solidFill>
                <a:effectLst/>
                <a:latin typeface="Monaco"/>
              </a:rPr>
              <a:t> % </a:t>
            </a:r>
            <a:r>
              <a:rPr lang="en-US" altLang="zh-TW" b="0" i="0" dirty="0">
                <a:solidFill>
                  <a:srgbClr val="FF8973"/>
                </a:solidFill>
                <a:effectLst/>
                <a:latin typeface="Monaco"/>
              </a:rPr>
              <a:t>2</a:t>
            </a:r>
            <a:r>
              <a:rPr lang="en-US" altLang="zh-TW" b="0" i="0" dirty="0">
                <a:solidFill>
                  <a:srgbClr val="FFFFFF"/>
                </a:solidFill>
                <a:effectLst/>
                <a:latin typeface="Monaco"/>
              </a:rPr>
              <a:t> == </a:t>
            </a:r>
            <a:r>
              <a:rPr lang="en-US" altLang="zh-TW" b="0" i="0" dirty="0">
                <a:solidFill>
                  <a:srgbClr val="FF8973"/>
                </a:solidFill>
                <a:effectLst/>
                <a:latin typeface="Monaco"/>
              </a:rPr>
              <a:t>0</a:t>
            </a:r>
            <a:r>
              <a:rPr lang="en-US" altLang="zh-TW" b="0" i="0" dirty="0">
                <a:solidFill>
                  <a:srgbClr val="FFFFFF"/>
                </a:solidFill>
                <a:effectLst/>
                <a:latin typeface="Monaco"/>
              </a:rPr>
              <a:t>:</a:t>
            </a:r>
            <a:br>
              <a:rPr lang="en-US" altLang="zh-TW" dirty="0"/>
            </a:br>
            <a:r>
              <a:rPr lang="en-US" altLang="zh-TW" b="0" i="0" dirty="0">
                <a:solidFill>
                  <a:srgbClr val="FFFFFF"/>
                </a:solidFill>
                <a:effectLst/>
                <a:latin typeface="Monaco"/>
              </a:rPr>
              <a:t>    </a:t>
            </a:r>
            <a:r>
              <a:rPr lang="en-US" altLang="zh-TW" b="0" i="0" dirty="0">
                <a:solidFill>
                  <a:srgbClr val="FF8973"/>
                </a:solidFill>
                <a:effectLst/>
                <a:latin typeface="Monaco"/>
              </a:rPr>
              <a:t>print</a:t>
            </a:r>
            <a:r>
              <a:rPr lang="en-US" altLang="zh-TW" b="0" i="0" dirty="0">
                <a:solidFill>
                  <a:srgbClr val="FFFFFF"/>
                </a:solidFill>
                <a:effectLst/>
                <a:latin typeface="Monaco"/>
              </a:rPr>
              <a:t>(</a:t>
            </a:r>
            <a:r>
              <a:rPr lang="en-US" altLang="zh-TW" b="0" i="0" dirty="0">
                <a:solidFill>
                  <a:srgbClr val="FFE083"/>
                </a:solidFill>
                <a:effectLst/>
                <a:latin typeface="Monaco"/>
              </a:rPr>
              <a:t>"\(</a:t>
            </a:r>
            <a:r>
              <a:rPr lang="en-US" altLang="zh-TW" b="0" i="0" dirty="0" err="1">
                <a:solidFill>
                  <a:srgbClr val="FF8973"/>
                </a:solidFill>
                <a:effectLst/>
                <a:latin typeface="Monaco"/>
              </a:rPr>
              <a:t>randomNumber</a:t>
            </a:r>
            <a:r>
              <a:rPr lang="en-US" altLang="zh-TW" b="0" i="0" dirty="0">
                <a:solidFill>
                  <a:srgbClr val="FFE083"/>
                </a:solidFill>
                <a:effectLst/>
                <a:latin typeface="Monaco"/>
              </a:rPr>
              <a:t>) is even"</a:t>
            </a:r>
            <a:r>
              <a:rPr lang="en-US" altLang="zh-TW" b="0" i="0" dirty="0">
                <a:solidFill>
                  <a:srgbClr val="FFFFFF"/>
                </a:solidFill>
                <a:effectLst/>
                <a:latin typeface="Monaco"/>
              </a:rPr>
              <a:t>)</a:t>
            </a:r>
            <a:br>
              <a:rPr lang="en-US" altLang="zh-TW" dirty="0"/>
            </a:br>
            <a:r>
              <a:rPr lang="en-US" altLang="zh-TW" b="0" i="0" dirty="0">
                <a:solidFill>
                  <a:srgbClr val="FFFFFF"/>
                </a:solidFill>
                <a:effectLst/>
                <a:latin typeface="Monaco"/>
              </a:rPr>
              <a:t>  </a:t>
            </a:r>
            <a:r>
              <a:rPr lang="en-US" altLang="zh-TW" b="0" i="0" dirty="0">
                <a:solidFill>
                  <a:srgbClr val="B3CCFF"/>
                </a:solidFill>
                <a:effectLst/>
                <a:latin typeface="Monaco"/>
              </a:rPr>
              <a:t>case</a:t>
            </a:r>
            <a:r>
              <a:rPr lang="en-US" altLang="zh-TW" b="0" i="0" dirty="0">
                <a:solidFill>
                  <a:srgbClr val="FFFFFF"/>
                </a:solidFill>
                <a:effectLst/>
                <a:latin typeface="Monaco"/>
              </a:rPr>
              <a:t> </a:t>
            </a:r>
            <a:r>
              <a:rPr lang="en-US" altLang="zh-TW" b="0" i="0" dirty="0">
                <a:solidFill>
                  <a:srgbClr val="B3CCFF"/>
                </a:solidFill>
                <a:effectLst/>
                <a:latin typeface="Monaco"/>
              </a:rPr>
              <a:t>let x</a:t>
            </a:r>
            <a:r>
              <a:rPr lang="en-US" altLang="zh-TW" b="0" i="0" dirty="0">
                <a:solidFill>
                  <a:srgbClr val="FFFFFF"/>
                </a:solidFill>
                <a:effectLst/>
                <a:latin typeface="Monaco"/>
              </a:rPr>
              <a:t> </a:t>
            </a:r>
            <a:r>
              <a:rPr lang="en-US" altLang="zh-TW" b="0" i="0" dirty="0">
                <a:solidFill>
                  <a:srgbClr val="B3CCFF"/>
                </a:solidFill>
                <a:effectLst/>
                <a:latin typeface="Monaco"/>
              </a:rPr>
              <a:t>where</a:t>
            </a:r>
            <a:r>
              <a:rPr lang="en-US" altLang="zh-TW" b="0" i="0" dirty="0">
                <a:solidFill>
                  <a:srgbClr val="FFFFFF"/>
                </a:solidFill>
                <a:effectLst/>
                <a:latin typeface="Monaco"/>
              </a:rPr>
              <a:t> </a:t>
            </a:r>
            <a:r>
              <a:rPr lang="en-US" altLang="zh-TW" b="0" i="0" dirty="0">
                <a:solidFill>
                  <a:srgbClr val="FF8973"/>
                </a:solidFill>
                <a:effectLst/>
                <a:latin typeface="Monaco"/>
              </a:rPr>
              <a:t>x</a:t>
            </a:r>
            <a:r>
              <a:rPr lang="en-US" altLang="zh-TW" b="0" i="0" dirty="0">
                <a:solidFill>
                  <a:srgbClr val="FFFFFF"/>
                </a:solidFill>
                <a:effectLst/>
                <a:latin typeface="Monaco"/>
              </a:rPr>
              <a:t> % </a:t>
            </a:r>
            <a:r>
              <a:rPr lang="en-US" altLang="zh-TW" b="0" i="0" dirty="0">
                <a:solidFill>
                  <a:srgbClr val="FF8973"/>
                </a:solidFill>
                <a:effectLst/>
                <a:latin typeface="Monaco"/>
              </a:rPr>
              <a:t>2</a:t>
            </a:r>
            <a:r>
              <a:rPr lang="en-US" altLang="zh-TW" b="0" i="0" dirty="0">
                <a:solidFill>
                  <a:srgbClr val="FFFFFF"/>
                </a:solidFill>
                <a:effectLst/>
                <a:latin typeface="Monaco"/>
              </a:rPr>
              <a:t> == </a:t>
            </a:r>
            <a:r>
              <a:rPr lang="en-US" altLang="zh-TW" b="0" i="0" dirty="0">
                <a:solidFill>
                  <a:srgbClr val="FF8973"/>
                </a:solidFill>
                <a:effectLst/>
                <a:latin typeface="Monaco"/>
              </a:rPr>
              <a:t>1</a:t>
            </a:r>
            <a:r>
              <a:rPr lang="en-US" altLang="zh-TW" b="0" i="0" dirty="0">
                <a:solidFill>
                  <a:srgbClr val="FFFFFF"/>
                </a:solidFill>
                <a:effectLst/>
                <a:latin typeface="Monaco"/>
              </a:rPr>
              <a:t>:</a:t>
            </a:r>
            <a:br>
              <a:rPr lang="en-US" altLang="zh-TW" dirty="0"/>
            </a:br>
            <a:r>
              <a:rPr lang="en-US" altLang="zh-TW" b="0" i="0" dirty="0">
                <a:solidFill>
                  <a:srgbClr val="FFFFFF"/>
                </a:solidFill>
                <a:effectLst/>
                <a:latin typeface="Monaco"/>
              </a:rPr>
              <a:t>    </a:t>
            </a:r>
            <a:r>
              <a:rPr lang="en-US" altLang="zh-TW" b="0" i="0" dirty="0">
                <a:solidFill>
                  <a:srgbClr val="FF8973"/>
                </a:solidFill>
                <a:effectLst/>
                <a:latin typeface="Monaco"/>
              </a:rPr>
              <a:t>print</a:t>
            </a:r>
            <a:r>
              <a:rPr lang="en-US" altLang="zh-TW" b="0" i="0" dirty="0">
                <a:solidFill>
                  <a:srgbClr val="FFFFFF"/>
                </a:solidFill>
                <a:effectLst/>
                <a:latin typeface="Monaco"/>
              </a:rPr>
              <a:t>(</a:t>
            </a:r>
            <a:r>
              <a:rPr lang="en-US" altLang="zh-TW" b="0" i="0" dirty="0">
                <a:solidFill>
                  <a:srgbClr val="FFE083"/>
                </a:solidFill>
                <a:effectLst/>
                <a:latin typeface="Monaco"/>
              </a:rPr>
              <a:t>"\(</a:t>
            </a:r>
            <a:r>
              <a:rPr lang="en-US" altLang="zh-TW" b="0" i="0" dirty="0" err="1">
                <a:solidFill>
                  <a:srgbClr val="FF8973"/>
                </a:solidFill>
                <a:effectLst/>
                <a:latin typeface="Monaco"/>
              </a:rPr>
              <a:t>randomNumber</a:t>
            </a:r>
            <a:r>
              <a:rPr lang="en-US" altLang="zh-TW" b="0" i="0" dirty="0">
                <a:solidFill>
                  <a:srgbClr val="FFE083"/>
                </a:solidFill>
                <a:effectLst/>
                <a:latin typeface="Monaco"/>
              </a:rPr>
              <a:t>) is odd"</a:t>
            </a:r>
            <a:r>
              <a:rPr lang="en-US" altLang="zh-TW" b="0" i="0" dirty="0">
                <a:solidFill>
                  <a:srgbClr val="FFFFFF"/>
                </a:solidFill>
                <a:effectLst/>
                <a:latin typeface="Monaco"/>
              </a:rPr>
              <a:t>)</a:t>
            </a:r>
            <a:br>
              <a:rPr lang="en-US" altLang="zh-TW" dirty="0"/>
            </a:br>
            <a:r>
              <a:rPr lang="en-US" altLang="zh-TW" b="0" i="0" dirty="0">
                <a:solidFill>
                  <a:srgbClr val="FFFFFF"/>
                </a:solidFill>
                <a:effectLst/>
                <a:latin typeface="Monaco"/>
              </a:rPr>
              <a:t>  </a:t>
            </a:r>
            <a:r>
              <a:rPr lang="en-US" altLang="zh-TW" b="0" i="0" dirty="0">
                <a:solidFill>
                  <a:srgbClr val="B3CCFF"/>
                </a:solidFill>
                <a:effectLst/>
                <a:latin typeface="Monaco"/>
              </a:rPr>
              <a:t>default</a:t>
            </a:r>
            <a:r>
              <a:rPr lang="en-US" altLang="zh-TW" b="0" i="0" dirty="0">
                <a:solidFill>
                  <a:srgbClr val="FFFFFF"/>
                </a:solidFill>
                <a:effectLst/>
                <a:latin typeface="Monaco"/>
              </a:rPr>
              <a:t>:</a:t>
            </a:r>
            <a:br>
              <a:rPr lang="en-US" altLang="zh-TW" dirty="0"/>
            </a:br>
            <a:r>
              <a:rPr lang="en-US" altLang="zh-TW" b="0" i="0" dirty="0">
                <a:solidFill>
                  <a:srgbClr val="FFFFFF"/>
                </a:solidFill>
                <a:effectLst/>
                <a:latin typeface="Monaco"/>
              </a:rPr>
              <a:t>    </a:t>
            </a:r>
            <a:r>
              <a:rPr lang="en-US" altLang="zh-TW" b="0" i="0" dirty="0">
                <a:solidFill>
                  <a:srgbClr val="FF8973"/>
                </a:solidFill>
                <a:effectLst/>
                <a:latin typeface="Monaco"/>
              </a:rPr>
              <a:t>print</a:t>
            </a:r>
            <a:r>
              <a:rPr lang="en-US" altLang="zh-TW" b="0" i="0" dirty="0">
                <a:solidFill>
                  <a:srgbClr val="FFFFFF"/>
                </a:solidFill>
                <a:effectLst/>
                <a:latin typeface="Monaco"/>
              </a:rPr>
              <a:t>(</a:t>
            </a:r>
            <a:r>
              <a:rPr lang="en-US" altLang="zh-TW" b="0" i="0" dirty="0">
                <a:solidFill>
                  <a:srgbClr val="FFE083"/>
                </a:solidFill>
                <a:effectLst/>
                <a:latin typeface="Monaco"/>
              </a:rPr>
              <a:t>"Invalid"</a:t>
            </a:r>
            <a:r>
              <a:rPr lang="en-US" altLang="zh-TW" b="0" i="0" dirty="0">
                <a:solidFill>
                  <a:srgbClr val="FFFFFF"/>
                </a:solidFill>
                <a:effectLst/>
                <a:latin typeface="Monaco"/>
              </a:rPr>
              <a:t>)</a:t>
            </a:r>
            <a:br>
              <a:rPr lang="en-US" altLang="zh-TW" dirty="0"/>
            </a:br>
            <a:r>
              <a:rPr lang="en-US" altLang="zh-TW" b="0" i="0" dirty="0">
                <a:solidFill>
                  <a:srgbClr val="FFFFFF"/>
                </a:solidFill>
                <a:effectLst/>
                <a:latin typeface="Monaco"/>
              </a:rPr>
              <a:t>}</a:t>
            </a:r>
            <a:endParaRPr lang="zh-TW" altLang="en-US" dirty="0"/>
          </a:p>
        </p:txBody>
      </p:sp>
    </p:spTree>
    <p:extLst>
      <p:ext uri="{BB962C8B-B14F-4D97-AF65-F5344CB8AC3E}">
        <p14:creationId xmlns:p14="http://schemas.microsoft.com/office/powerpoint/2010/main" val="1923956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1A0D2F4-7A3B-4C38-9B38-4BD044DEBAB2}"/>
              </a:ext>
            </a:extLst>
          </p:cNvPr>
          <p:cNvSpPr>
            <a:spLocks noGrp="1"/>
          </p:cNvSpPr>
          <p:nvPr>
            <p:ph type="title"/>
          </p:nvPr>
        </p:nvSpPr>
        <p:spPr>
          <a:xfrm>
            <a:off x="914400" y="1371600"/>
            <a:ext cx="4079987" cy="1314443"/>
          </a:xfrm>
        </p:spPr>
        <p:txBody>
          <a:bodyPr>
            <a:normAutofit/>
          </a:bodyPr>
          <a:lstStyle/>
          <a:p>
            <a:r>
              <a:rPr lang="en-US" altLang="zh-TW" dirty="0"/>
              <a:t>Store The Cook Time in An Array </a:t>
            </a:r>
            <a:endParaRPr lang="zh-TW" altLang="en-US" dirty="0"/>
          </a:p>
        </p:txBody>
      </p:sp>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內容版面配置區 2">
            <a:extLst>
              <a:ext uri="{FF2B5EF4-FFF2-40B4-BE49-F238E27FC236}">
                <a16:creationId xmlns:a16="http://schemas.microsoft.com/office/drawing/2014/main" id="{B7D8418A-5821-43CF-8A8B-97160F41D9DD}"/>
              </a:ext>
            </a:extLst>
          </p:cNvPr>
          <p:cNvSpPr>
            <a:spLocks noGrp="1"/>
          </p:cNvSpPr>
          <p:nvPr>
            <p:ph idx="1"/>
          </p:nvPr>
        </p:nvSpPr>
        <p:spPr>
          <a:xfrm>
            <a:off x="914400" y="2853369"/>
            <a:ext cx="4079988" cy="3088460"/>
          </a:xfrm>
        </p:spPr>
        <p:txBody>
          <a:bodyPr>
            <a:normAutofit/>
          </a:bodyPr>
          <a:lstStyle/>
          <a:p>
            <a:pPr algn="just">
              <a:lnSpc>
                <a:spcPct val="110000"/>
              </a:lnSpc>
            </a:pPr>
            <a:r>
              <a:rPr lang="en-US" altLang="zh-TW" dirty="0"/>
              <a:t>It’s not convenient to declare so much variable or constants, we can set the egg’s cook time in an array.</a:t>
            </a:r>
          </a:p>
          <a:p>
            <a:pPr algn="just">
              <a:lnSpc>
                <a:spcPct val="110000"/>
              </a:lnSpc>
            </a:pPr>
            <a:r>
              <a:rPr lang="en-US" altLang="zh-TW" dirty="0"/>
              <a:t>But we will notice that we need to handle the relationship between index and the value by our “smart” brains. </a:t>
            </a:r>
            <a:endParaRPr lang="zh-TW" altLang="en-US" dirty="0"/>
          </a:p>
        </p:txBody>
      </p:sp>
      <p:pic>
        <p:nvPicPr>
          <p:cNvPr id="5" name="圖片 4" descr="一張含有 文字 的圖片&#10;&#10;自動產生的描述">
            <a:extLst>
              <a:ext uri="{FF2B5EF4-FFF2-40B4-BE49-F238E27FC236}">
                <a16:creationId xmlns:a16="http://schemas.microsoft.com/office/drawing/2014/main" id="{AF3D1CAA-DD38-406A-BB90-949E2BA16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569" y="797267"/>
            <a:ext cx="5799963" cy="5263464"/>
          </a:xfrm>
          <a:prstGeom prst="rect">
            <a:avLst/>
          </a:prstGeom>
        </p:spPr>
      </p:pic>
    </p:spTree>
    <p:extLst>
      <p:ext uri="{BB962C8B-B14F-4D97-AF65-F5344CB8AC3E}">
        <p14:creationId xmlns:p14="http://schemas.microsoft.com/office/powerpoint/2010/main" val="3495521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6B45A6-F0EA-4B0C-A2F8-64AEB6FF37D1}"/>
              </a:ext>
            </a:extLst>
          </p:cNvPr>
          <p:cNvSpPr>
            <a:spLocks noGrp="1"/>
          </p:cNvSpPr>
          <p:nvPr>
            <p:ph type="title"/>
          </p:nvPr>
        </p:nvSpPr>
        <p:spPr/>
        <p:txBody>
          <a:bodyPr/>
          <a:lstStyle/>
          <a:p>
            <a:r>
              <a:rPr lang="en-US" altLang="zh-TW" dirty="0"/>
              <a:t>Another Collection: Dictionary</a:t>
            </a:r>
            <a:endParaRPr lang="zh-TW" altLang="en-US" dirty="0"/>
          </a:p>
        </p:txBody>
      </p:sp>
      <p:sp>
        <p:nvSpPr>
          <p:cNvPr id="3" name="內容版面配置區 2">
            <a:extLst>
              <a:ext uri="{FF2B5EF4-FFF2-40B4-BE49-F238E27FC236}">
                <a16:creationId xmlns:a16="http://schemas.microsoft.com/office/drawing/2014/main" id="{E0087BD2-2B65-4EEC-8DE8-698C4475F645}"/>
              </a:ext>
            </a:extLst>
          </p:cNvPr>
          <p:cNvSpPr>
            <a:spLocks noGrp="1"/>
          </p:cNvSpPr>
          <p:nvPr>
            <p:ph idx="1"/>
          </p:nvPr>
        </p:nvSpPr>
        <p:spPr>
          <a:xfrm>
            <a:off x="914400" y="2315897"/>
            <a:ext cx="10363200" cy="3088460"/>
          </a:xfrm>
        </p:spPr>
        <p:txBody>
          <a:bodyPr/>
          <a:lstStyle/>
          <a:p>
            <a:r>
              <a:rPr lang="en-US" altLang="zh-TW" dirty="0"/>
              <a:t>There is another type of collection: dictionary, like a real-world dictionary, you can use the key to map the value.</a:t>
            </a:r>
            <a:endParaRPr lang="zh-TW" altLang="en-US" dirty="0"/>
          </a:p>
        </p:txBody>
      </p:sp>
      <p:sp>
        <p:nvSpPr>
          <p:cNvPr id="4" name="文字方塊 3">
            <a:extLst>
              <a:ext uri="{FF2B5EF4-FFF2-40B4-BE49-F238E27FC236}">
                <a16:creationId xmlns:a16="http://schemas.microsoft.com/office/drawing/2014/main" id="{1C4BC724-44BE-4EAF-AB6C-18A313EF80CE}"/>
              </a:ext>
            </a:extLst>
          </p:cNvPr>
          <p:cNvSpPr txBox="1"/>
          <p:nvPr/>
        </p:nvSpPr>
        <p:spPr>
          <a:xfrm>
            <a:off x="5735940" y="396913"/>
            <a:ext cx="4832011" cy="646331"/>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r>
              <a:rPr lang="en-US" altLang="zh-TW" dirty="0">
                <a:ln w="0"/>
                <a:solidFill>
                  <a:schemeClr val="tx1"/>
                </a:solidFill>
                <a:effectLst>
                  <a:outerShdw blurRad="38100" dist="19050" dir="2700000" algn="tl" rotWithShape="0">
                    <a:schemeClr val="dk1">
                      <a:alpha val="40000"/>
                    </a:schemeClr>
                  </a:outerShdw>
                </a:effectLst>
                <a:hlinkClick r:id="rId2"/>
              </a:rPr>
              <a:t>https://developer.apple.com/documentation/swift/dictionary</a:t>
            </a:r>
            <a:endParaRPr lang="zh-TW" altLang="en-US" dirty="0">
              <a:ln w="0"/>
              <a:solidFill>
                <a:schemeClr val="tx1"/>
              </a:solidFill>
              <a:effectLst>
                <a:outerShdw blurRad="38100" dist="19050" dir="2700000" algn="tl" rotWithShape="0">
                  <a:schemeClr val="dk1">
                    <a:alpha val="40000"/>
                  </a:schemeClr>
                </a:outerShdw>
              </a:effectLst>
            </a:endParaRPr>
          </a:p>
        </p:txBody>
      </p:sp>
      <p:pic>
        <p:nvPicPr>
          <p:cNvPr id="11" name="圖片 10">
            <a:extLst>
              <a:ext uri="{FF2B5EF4-FFF2-40B4-BE49-F238E27FC236}">
                <a16:creationId xmlns:a16="http://schemas.microsoft.com/office/drawing/2014/main" id="{21BEE4B9-8B35-4677-A974-93E03A168E7C}"/>
              </a:ext>
            </a:extLst>
          </p:cNvPr>
          <p:cNvPicPr>
            <a:picLocks noChangeAspect="1"/>
          </p:cNvPicPr>
          <p:nvPr/>
        </p:nvPicPr>
        <p:blipFill>
          <a:blip r:embed="rId3"/>
          <a:stretch>
            <a:fillRect/>
          </a:stretch>
        </p:blipFill>
        <p:spPr>
          <a:xfrm>
            <a:off x="1221223" y="3150890"/>
            <a:ext cx="7055213" cy="958899"/>
          </a:xfrm>
          <a:prstGeom prst="rect">
            <a:avLst/>
          </a:prstGeom>
        </p:spPr>
      </p:pic>
      <p:pic>
        <p:nvPicPr>
          <p:cNvPr id="17" name="圖片 16">
            <a:extLst>
              <a:ext uri="{FF2B5EF4-FFF2-40B4-BE49-F238E27FC236}">
                <a16:creationId xmlns:a16="http://schemas.microsoft.com/office/drawing/2014/main" id="{E532C25E-5B96-4C66-A0AC-D82EA87ECABD}"/>
              </a:ext>
            </a:extLst>
          </p:cNvPr>
          <p:cNvPicPr>
            <a:picLocks noChangeAspect="1"/>
          </p:cNvPicPr>
          <p:nvPr/>
        </p:nvPicPr>
        <p:blipFill>
          <a:blip r:embed="rId4"/>
          <a:stretch>
            <a:fillRect/>
          </a:stretch>
        </p:blipFill>
        <p:spPr>
          <a:xfrm>
            <a:off x="1221223" y="4853152"/>
            <a:ext cx="4502381" cy="1016052"/>
          </a:xfrm>
          <a:prstGeom prst="rect">
            <a:avLst/>
          </a:prstGeom>
        </p:spPr>
      </p:pic>
      <p:pic>
        <p:nvPicPr>
          <p:cNvPr id="19" name="圖片 18">
            <a:extLst>
              <a:ext uri="{FF2B5EF4-FFF2-40B4-BE49-F238E27FC236}">
                <a16:creationId xmlns:a16="http://schemas.microsoft.com/office/drawing/2014/main" id="{FE794AB7-1CFE-4351-AAF0-1944709B0508}"/>
              </a:ext>
            </a:extLst>
          </p:cNvPr>
          <p:cNvPicPr>
            <a:picLocks noChangeAspect="1"/>
          </p:cNvPicPr>
          <p:nvPr/>
        </p:nvPicPr>
        <p:blipFill>
          <a:blip r:embed="rId5"/>
          <a:stretch>
            <a:fillRect/>
          </a:stretch>
        </p:blipFill>
        <p:spPr>
          <a:xfrm>
            <a:off x="7053998" y="5141455"/>
            <a:ext cx="2444876" cy="495325"/>
          </a:xfrm>
          <a:prstGeom prst="rect">
            <a:avLst/>
          </a:prstGeom>
        </p:spPr>
      </p:pic>
      <p:sp>
        <p:nvSpPr>
          <p:cNvPr id="20" name="箭號: 向右 19">
            <a:extLst>
              <a:ext uri="{FF2B5EF4-FFF2-40B4-BE49-F238E27FC236}">
                <a16:creationId xmlns:a16="http://schemas.microsoft.com/office/drawing/2014/main" id="{7B4B519D-84DD-4A44-88F5-6F01315B8836}"/>
              </a:ext>
            </a:extLst>
          </p:cNvPr>
          <p:cNvSpPr/>
          <p:nvPr/>
        </p:nvSpPr>
        <p:spPr>
          <a:xfrm>
            <a:off x="5882679" y="5216644"/>
            <a:ext cx="1012243" cy="344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84872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92B794-5160-4C3B-913B-14C9F07C58D5}"/>
              </a:ext>
            </a:extLst>
          </p:cNvPr>
          <p:cNvSpPr>
            <a:spLocks noGrp="1"/>
          </p:cNvSpPr>
          <p:nvPr>
            <p:ph type="title"/>
          </p:nvPr>
        </p:nvSpPr>
        <p:spPr/>
        <p:txBody>
          <a:bodyPr/>
          <a:lstStyle/>
          <a:p>
            <a:r>
              <a:rPr lang="en-US" altLang="zh-TW" dirty="0"/>
              <a:t>Store The Cook Time in A Dictionary</a:t>
            </a:r>
            <a:endParaRPr lang="zh-TW" altLang="en-US" dirty="0"/>
          </a:p>
        </p:txBody>
      </p:sp>
      <p:sp>
        <p:nvSpPr>
          <p:cNvPr id="3" name="內容版面配置區 2">
            <a:extLst>
              <a:ext uri="{FF2B5EF4-FFF2-40B4-BE49-F238E27FC236}">
                <a16:creationId xmlns:a16="http://schemas.microsoft.com/office/drawing/2014/main" id="{0DB7964E-A03F-45CA-86DB-BFD35E1466EC}"/>
              </a:ext>
            </a:extLst>
          </p:cNvPr>
          <p:cNvSpPr>
            <a:spLocks noGrp="1"/>
          </p:cNvSpPr>
          <p:nvPr>
            <p:ph idx="1"/>
          </p:nvPr>
        </p:nvSpPr>
        <p:spPr/>
        <p:txBody>
          <a:bodyPr/>
          <a:lstStyle/>
          <a:p>
            <a:r>
              <a:rPr lang="en-US" altLang="zh-TW" dirty="0"/>
              <a:t>We can store the cook time by the key as same as the hardness constant and associated it with the cook value.</a:t>
            </a:r>
          </a:p>
          <a:p>
            <a:r>
              <a:rPr lang="en-US" altLang="zh-TW" dirty="0"/>
              <a:t>We may want to remove the IF…ELSE</a:t>
            </a:r>
            <a:r>
              <a:rPr lang="zh-TW" altLang="en-US" dirty="0"/>
              <a:t> </a:t>
            </a:r>
            <a:r>
              <a:rPr lang="en-US" altLang="zh-TW" dirty="0"/>
              <a:t>statements because we can use key(hardness) to find the value.</a:t>
            </a:r>
          </a:p>
          <a:p>
            <a:r>
              <a:rPr lang="en-US" altLang="zh-TW" dirty="0"/>
              <a:t>But when we make the action, we will get an Error!   </a:t>
            </a:r>
            <a:endParaRPr lang="zh-TW" altLang="en-US" dirty="0"/>
          </a:p>
        </p:txBody>
      </p:sp>
    </p:spTree>
    <p:extLst>
      <p:ext uri="{BB962C8B-B14F-4D97-AF65-F5344CB8AC3E}">
        <p14:creationId xmlns:p14="http://schemas.microsoft.com/office/powerpoint/2010/main" val="3893846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B3B485CD-58D0-4BFC-93C1-319CAD15016A}"/>
              </a:ext>
            </a:extLst>
          </p:cNvPr>
          <p:cNvSpPr>
            <a:spLocks noGrp="1"/>
          </p:cNvSpPr>
          <p:nvPr>
            <p:ph type="title"/>
          </p:nvPr>
        </p:nvSpPr>
        <p:spPr>
          <a:xfrm>
            <a:off x="914401" y="914400"/>
            <a:ext cx="4035055" cy="2996649"/>
          </a:xfrm>
        </p:spPr>
        <p:txBody>
          <a:bodyPr vert="horz" lIns="91440" tIns="45720" rIns="91440" bIns="45720" rtlCol="0" anchor="t">
            <a:normAutofit/>
          </a:bodyPr>
          <a:lstStyle/>
          <a:p>
            <a:r>
              <a:rPr lang="en-US" altLang="zh-TW" dirty="0"/>
              <a:t>What Is Optional?</a:t>
            </a:r>
            <a:endParaRPr lang="en-US" altLang="zh-TW"/>
          </a:p>
        </p:txBody>
      </p:sp>
      <p:cxnSp>
        <p:nvCxnSpPr>
          <p:cNvPr id="75" name="Straight Connector 74">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75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2F1F082B-49FD-4BF4-A6E6-5C8E26FB53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48570" y="1094515"/>
            <a:ext cx="5799963" cy="4668970"/>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857A92D4-FC39-4932-8F24-0E190FF187C2}"/>
              </a:ext>
            </a:extLst>
          </p:cNvPr>
          <p:cNvSpPr txBox="1"/>
          <p:nvPr/>
        </p:nvSpPr>
        <p:spPr>
          <a:xfrm>
            <a:off x="2141162" y="4415028"/>
            <a:ext cx="6097162" cy="646331"/>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en-US" altLang="zh-TW" sz="3600" b="1" dirty="0">
                <a:ln/>
                <a:solidFill>
                  <a:schemeClr val="accent3"/>
                </a:solidFill>
                <a:effectLst>
                  <a:outerShdw blurRad="38100" dist="38100" dir="2700000" algn="tl">
                    <a:srgbClr val="000000">
                      <a:alpha val="43137"/>
                    </a:srgbClr>
                  </a:outerShdw>
                </a:effectLst>
              </a:rPr>
              <a:t>Schrödinger's cat</a:t>
            </a:r>
            <a:endParaRPr lang="zh-TW" altLang="en-US" sz="3600" b="1" dirty="0">
              <a:ln/>
              <a:solidFill>
                <a:schemeClr val="accent3"/>
              </a:solidFill>
              <a:effectLst>
                <a:outerShdw blurRad="38100" dist="38100" dir="2700000" algn="tl">
                  <a:srgbClr val="000000">
                    <a:alpha val="43137"/>
                  </a:srgbClr>
                </a:outerShdw>
              </a:effectLst>
            </a:endParaRPr>
          </a:p>
        </p:txBody>
      </p:sp>
      <p:sp>
        <p:nvSpPr>
          <p:cNvPr id="6" name="箭號: 向右 5">
            <a:extLst>
              <a:ext uri="{FF2B5EF4-FFF2-40B4-BE49-F238E27FC236}">
                <a16:creationId xmlns:a16="http://schemas.microsoft.com/office/drawing/2014/main" id="{95B887EC-F5BC-44CB-A44F-69FD6A0C2AB9}"/>
              </a:ext>
            </a:extLst>
          </p:cNvPr>
          <p:cNvSpPr/>
          <p:nvPr/>
        </p:nvSpPr>
        <p:spPr>
          <a:xfrm rot="20782402">
            <a:off x="6131399" y="4277689"/>
            <a:ext cx="1219200" cy="44617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78175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9C896D0E-0CB6-4E1E-8FF0-C3D12E51DB17}"/>
              </a:ext>
            </a:extLst>
          </p:cNvPr>
          <p:cNvSpPr>
            <a:spLocks noGrp="1"/>
          </p:cNvSpPr>
          <p:nvPr>
            <p:ph type="title"/>
          </p:nvPr>
        </p:nvSpPr>
        <p:spPr>
          <a:xfrm>
            <a:off x="914400" y="1371600"/>
            <a:ext cx="4079987" cy="1314443"/>
          </a:xfrm>
        </p:spPr>
        <p:txBody>
          <a:bodyPr vert="horz" lIns="91440" tIns="45720" rIns="91440" bIns="45720" rtlCol="0" anchor="t">
            <a:normAutofit/>
          </a:bodyPr>
          <a:lstStyle/>
          <a:p>
            <a:r>
              <a:rPr lang="en-US" altLang="zh-TW" kern="1200">
                <a:solidFill>
                  <a:schemeClr val="tx1"/>
                </a:solidFill>
                <a:latin typeface="+mj-lt"/>
                <a:ea typeface="+mj-ea"/>
                <a:cs typeface="+mj-cs"/>
              </a:rPr>
              <a:t>The C A T</a:t>
            </a:r>
          </a:p>
        </p:txBody>
      </p:sp>
      <p:cxnSp>
        <p:nvCxnSpPr>
          <p:cNvPr id="73" name="Straight Connector 7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94E005E8-657A-4317-B86A-76273E5E45F7}"/>
              </a:ext>
            </a:extLst>
          </p:cNvPr>
          <p:cNvSpPr txBox="1"/>
          <p:nvPr/>
        </p:nvSpPr>
        <p:spPr>
          <a:xfrm>
            <a:off x="914400" y="2853369"/>
            <a:ext cx="4079988" cy="3088460"/>
          </a:xfrm>
          <a:prstGeom prst="rect">
            <a:avLst/>
          </a:prstGeom>
        </p:spPr>
        <p:txBody>
          <a:bodyPr vert="horz" lIns="91440" tIns="45720" rIns="91440" bIns="45720" rtlCol="0">
            <a:normAutofit/>
          </a:bodyPr>
          <a:lstStyle/>
          <a:p>
            <a:pPr algn="just">
              <a:lnSpc>
                <a:spcPct val="120000"/>
              </a:lnSpc>
              <a:spcAft>
                <a:spcPts val="600"/>
              </a:spcAft>
              <a:buSzPct val="87000"/>
            </a:pPr>
            <a:r>
              <a:rPr lang="en-US" altLang="zh-TW" dirty="0"/>
              <a:t>If we have </a:t>
            </a:r>
            <a:r>
              <a:rPr lang="en-US" altLang="zh-TW" b="0" i="0" dirty="0">
                <a:effectLst/>
              </a:rPr>
              <a:t>cardboard box </a:t>
            </a:r>
            <a:r>
              <a:rPr lang="en-US" altLang="zh-TW" dirty="0"/>
              <a:t>and let the cat</a:t>
            </a:r>
            <a:r>
              <a:rPr lang="en-US" altLang="zh-TW" b="0" i="0" dirty="0">
                <a:effectLst/>
              </a:rPr>
              <a:t> goes into the box, we're pretty sure that currently, we have a real cat in the box.</a:t>
            </a:r>
          </a:p>
        </p:txBody>
      </p:sp>
      <p:pic>
        <p:nvPicPr>
          <p:cNvPr id="4098" name="Picture 2">
            <a:extLst>
              <a:ext uri="{FF2B5EF4-FFF2-40B4-BE49-F238E27FC236}">
                <a16:creationId xmlns:a16="http://schemas.microsoft.com/office/drawing/2014/main" id="{3ABFE516-8A30-46DE-8312-D20092AA58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457"/>
          <a:stretch/>
        </p:blipFill>
        <p:spPr bwMode="auto">
          <a:xfrm>
            <a:off x="5748569" y="1060608"/>
            <a:ext cx="5799963" cy="473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983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03BF9CDB-D1CC-4C54-8689-29D1EA15E7EB}"/>
              </a:ext>
            </a:extLst>
          </p:cNvPr>
          <p:cNvSpPr>
            <a:spLocks noGrp="1"/>
          </p:cNvSpPr>
          <p:nvPr>
            <p:ph type="title"/>
          </p:nvPr>
        </p:nvSpPr>
        <p:spPr>
          <a:xfrm>
            <a:off x="914400" y="570750"/>
            <a:ext cx="10110857" cy="1387934"/>
          </a:xfrm>
        </p:spPr>
        <p:txBody>
          <a:bodyPr anchor="b">
            <a:normAutofit/>
          </a:bodyPr>
          <a:lstStyle/>
          <a:p>
            <a:r>
              <a:rPr lang="en-US" altLang="zh-TW" dirty="0"/>
              <a:t>We Have Learned About…</a:t>
            </a:r>
            <a:endParaRPr lang="zh-TW" altLang="en-US" dirty="0"/>
          </a:p>
        </p:txBody>
      </p:sp>
      <p:cxnSp>
        <p:nvCxnSpPr>
          <p:cNvPr id="11" name="Straight Connector 10">
            <a:extLst>
              <a:ext uri="{FF2B5EF4-FFF2-40B4-BE49-F238E27FC236}">
                <a16:creationId xmlns:a16="http://schemas.microsoft.com/office/drawing/2014/main" id="{E62D3963-2153-4637-96E6-E31BD2CE5D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23074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6" name="內容版面配置區 2">
            <a:extLst>
              <a:ext uri="{FF2B5EF4-FFF2-40B4-BE49-F238E27FC236}">
                <a16:creationId xmlns:a16="http://schemas.microsoft.com/office/drawing/2014/main" id="{D1650CED-5069-529A-937E-27C372B084AD}"/>
              </a:ext>
            </a:extLst>
          </p:cNvPr>
          <p:cNvGraphicFramePr>
            <a:graphicFrameLocks noGrp="1"/>
          </p:cNvGraphicFramePr>
          <p:nvPr>
            <p:ph idx="1"/>
            <p:extLst>
              <p:ext uri="{D42A27DB-BD31-4B8C-83A1-F6EECF244321}">
                <p14:modId xmlns:p14="http://schemas.microsoft.com/office/powerpoint/2010/main" val="2590399256"/>
              </p:ext>
            </p:extLst>
          </p:nvPr>
        </p:nvGraphicFramePr>
        <p:xfrm>
          <a:off x="914400" y="2852738"/>
          <a:ext cx="10363200" cy="3089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214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D69A2806-DCD1-4324-8007-53483660C21C}"/>
              </a:ext>
            </a:extLst>
          </p:cNvPr>
          <p:cNvSpPr>
            <a:spLocks noGrp="1"/>
          </p:cNvSpPr>
          <p:nvPr>
            <p:ph type="title"/>
          </p:nvPr>
        </p:nvSpPr>
        <p:spPr>
          <a:xfrm>
            <a:off x="914400" y="1371600"/>
            <a:ext cx="4079987" cy="1314443"/>
          </a:xfrm>
        </p:spPr>
        <p:txBody>
          <a:bodyPr>
            <a:normAutofit/>
          </a:bodyPr>
          <a:lstStyle/>
          <a:p>
            <a:r>
              <a:rPr lang="en-US" altLang="zh-TW" dirty="0"/>
              <a:t>The Poison</a:t>
            </a:r>
            <a:endParaRPr lang="zh-TW" altLang="en-US" dirty="0"/>
          </a:p>
        </p:txBody>
      </p:sp>
      <p:cxnSp>
        <p:nvCxnSpPr>
          <p:cNvPr id="73" name="Straight Connector 7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內容版面配置區 2">
            <a:extLst>
              <a:ext uri="{FF2B5EF4-FFF2-40B4-BE49-F238E27FC236}">
                <a16:creationId xmlns:a16="http://schemas.microsoft.com/office/drawing/2014/main" id="{3568BB9B-7695-485A-B046-FC3B5D2E115D}"/>
              </a:ext>
            </a:extLst>
          </p:cNvPr>
          <p:cNvSpPr>
            <a:spLocks noGrp="1"/>
          </p:cNvSpPr>
          <p:nvPr>
            <p:ph idx="1"/>
          </p:nvPr>
        </p:nvSpPr>
        <p:spPr>
          <a:xfrm>
            <a:off x="914400" y="2853369"/>
            <a:ext cx="4079988" cy="3088460"/>
          </a:xfrm>
        </p:spPr>
        <p:txBody>
          <a:bodyPr>
            <a:normAutofit/>
          </a:bodyPr>
          <a:lstStyle/>
          <a:p>
            <a:pPr algn="just"/>
            <a:r>
              <a:rPr lang="en-US" altLang="zh-TW" dirty="0"/>
              <a:t>During the hectic time of moving, we also accidentally popped a bottle of poison into the same box as the cat.</a:t>
            </a:r>
            <a:endParaRPr lang="zh-TW" altLang="en-US" dirty="0"/>
          </a:p>
        </p:txBody>
      </p:sp>
      <p:pic>
        <p:nvPicPr>
          <p:cNvPr id="5122" name="Picture 2" descr="一張含有 建材, 盒子 的圖片&#10;&#10;自動產生的描述">
            <a:extLst>
              <a:ext uri="{FF2B5EF4-FFF2-40B4-BE49-F238E27FC236}">
                <a16:creationId xmlns:a16="http://schemas.microsoft.com/office/drawing/2014/main" id="{221788F6-EDA0-4EA5-861E-A52953A035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48569" y="753767"/>
            <a:ext cx="5799963" cy="5350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300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3F9D0CB1-B554-4ECA-954D-36004CE0F874}"/>
              </a:ext>
            </a:extLst>
          </p:cNvPr>
          <p:cNvSpPr>
            <a:spLocks noGrp="1"/>
          </p:cNvSpPr>
          <p:nvPr>
            <p:ph type="title"/>
          </p:nvPr>
        </p:nvSpPr>
        <p:spPr>
          <a:xfrm>
            <a:off x="914400" y="1371600"/>
            <a:ext cx="4079987" cy="1314443"/>
          </a:xfrm>
        </p:spPr>
        <p:txBody>
          <a:bodyPr>
            <a:normAutofit/>
          </a:bodyPr>
          <a:lstStyle/>
          <a:p>
            <a:r>
              <a:rPr lang="en-US" altLang="zh-TW" dirty="0"/>
              <a:t>Package</a:t>
            </a:r>
            <a:r>
              <a:rPr lang="zh-TW" altLang="en-US" dirty="0"/>
              <a:t> </a:t>
            </a:r>
            <a:r>
              <a:rPr lang="en-US" altLang="zh-TW" dirty="0"/>
              <a:t>Up The Box</a:t>
            </a:r>
            <a:endParaRPr lang="zh-TW" altLang="en-US" dirty="0"/>
          </a:p>
        </p:txBody>
      </p:sp>
      <p:cxnSp>
        <p:nvCxnSpPr>
          <p:cNvPr id="73" name="Straight Connector 7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內容版面配置區 2">
            <a:extLst>
              <a:ext uri="{FF2B5EF4-FFF2-40B4-BE49-F238E27FC236}">
                <a16:creationId xmlns:a16="http://schemas.microsoft.com/office/drawing/2014/main" id="{9490F33E-F0A4-4E33-91AB-7379C0498894}"/>
              </a:ext>
            </a:extLst>
          </p:cNvPr>
          <p:cNvSpPr>
            <a:spLocks noGrp="1"/>
          </p:cNvSpPr>
          <p:nvPr>
            <p:ph idx="1"/>
          </p:nvPr>
        </p:nvSpPr>
        <p:spPr>
          <a:xfrm>
            <a:off x="914400" y="2853369"/>
            <a:ext cx="4079988" cy="3088460"/>
          </a:xfrm>
        </p:spPr>
        <p:txBody>
          <a:bodyPr>
            <a:normAutofit/>
          </a:bodyPr>
          <a:lstStyle/>
          <a:p>
            <a:pPr algn="just"/>
            <a:r>
              <a:rPr lang="en-US" altLang="zh-TW" dirty="0">
                <a:latin typeface="udemy sans"/>
              </a:rPr>
              <a:t>W</a:t>
            </a:r>
            <a:r>
              <a:rPr lang="en-US" altLang="zh-TW" b="0" i="0" dirty="0">
                <a:effectLst/>
                <a:latin typeface="udemy sans"/>
              </a:rPr>
              <a:t>e package </a:t>
            </a:r>
            <a:r>
              <a:rPr lang="en-US" altLang="zh-TW" dirty="0">
                <a:latin typeface="udemy sans"/>
              </a:rPr>
              <a:t>box</a:t>
            </a:r>
            <a:r>
              <a:rPr lang="en-US" altLang="zh-TW" b="0" i="0" dirty="0">
                <a:effectLst/>
                <a:latin typeface="udemy sans"/>
              </a:rPr>
              <a:t> up and we kind of moved around in the van, shake it around, and the poison bottle might be broken. </a:t>
            </a:r>
          </a:p>
          <a:p>
            <a:pPr algn="just"/>
            <a:r>
              <a:rPr lang="en-US" altLang="zh-TW" dirty="0">
                <a:latin typeface="udemy sans"/>
              </a:rPr>
              <a:t>W</a:t>
            </a:r>
            <a:r>
              <a:rPr lang="en-US" altLang="zh-TW" b="0" i="0" dirty="0">
                <a:effectLst/>
                <a:latin typeface="udemy sans"/>
              </a:rPr>
              <a:t>e now basically have an </a:t>
            </a:r>
            <a:r>
              <a:rPr lang="en-US" altLang="zh-TW" b="1" i="0" u="sng" dirty="0">
                <a:effectLst>
                  <a:outerShdw blurRad="38100" dist="38100" dir="2700000" algn="tl">
                    <a:srgbClr val="000000">
                      <a:alpha val="43137"/>
                    </a:srgbClr>
                  </a:outerShdw>
                </a:effectLst>
                <a:highlight>
                  <a:srgbClr val="FFFF00"/>
                </a:highlight>
                <a:latin typeface="udemy sans"/>
              </a:rPr>
              <a:t>optional</a:t>
            </a:r>
            <a:r>
              <a:rPr lang="en-US" altLang="zh-TW" b="0" i="0" dirty="0">
                <a:effectLst/>
                <a:latin typeface="udemy sans"/>
              </a:rPr>
              <a:t> cats.</a:t>
            </a:r>
            <a:endParaRPr lang="zh-TW" altLang="en-US" dirty="0"/>
          </a:p>
        </p:txBody>
      </p:sp>
      <p:pic>
        <p:nvPicPr>
          <p:cNvPr id="6146" name="Picture 2">
            <a:extLst>
              <a:ext uri="{FF2B5EF4-FFF2-40B4-BE49-F238E27FC236}">
                <a16:creationId xmlns:a16="http://schemas.microsoft.com/office/drawing/2014/main" id="{815F9570-A84D-4CAD-93DA-E9DF62CECDF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48569" y="1287135"/>
            <a:ext cx="5799963" cy="4283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017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t hiding behind wall">
            <a:extLst>
              <a:ext uri="{FF2B5EF4-FFF2-40B4-BE49-F238E27FC236}">
                <a16:creationId xmlns:a16="http://schemas.microsoft.com/office/drawing/2014/main" id="{70904E0E-08A2-97D0-AF63-FB236DF2F430}"/>
              </a:ext>
            </a:extLst>
          </p:cNvPr>
          <p:cNvPicPr>
            <a:picLocks noChangeAspect="1"/>
          </p:cNvPicPr>
          <p:nvPr/>
        </p:nvPicPr>
        <p:blipFill rotWithShape="1">
          <a:blip r:embed="rId2">
            <a:alphaModFix/>
          </a:blip>
          <a:srcRect b="15731"/>
          <a:stretch/>
        </p:blipFill>
        <p:spPr>
          <a:xfrm>
            <a:off x="20" y="10"/>
            <a:ext cx="12191980" cy="6857985"/>
          </a:xfrm>
          <a:prstGeom prst="rect">
            <a:avLst/>
          </a:prstGeom>
        </p:spPr>
      </p:pic>
      <p:sp>
        <p:nvSpPr>
          <p:cNvPr id="13" name="Rectangle 12">
            <a:extLst>
              <a:ext uri="{FF2B5EF4-FFF2-40B4-BE49-F238E27FC236}">
                <a16:creationId xmlns:a16="http://schemas.microsoft.com/office/drawing/2014/main" id="{38390362-5868-4DF6-BD74-91C72884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035382" y="-1298619"/>
            <a:ext cx="4121238" cy="12191998"/>
          </a:xfrm>
          <a:prstGeom prst="rect">
            <a:avLst/>
          </a:prstGeom>
          <a:gradFill flip="none" rotWithShape="1">
            <a:gsLst>
              <a:gs pos="36000">
                <a:srgbClr val="000000">
                  <a:alpha val="26000"/>
                </a:srgbClr>
              </a:gs>
              <a:gs pos="0">
                <a:srgbClr val="000000">
                  <a:alpha val="0"/>
                </a:srgbClr>
              </a:gs>
              <a:gs pos="61000">
                <a:srgbClr val="0E0D12">
                  <a:alpha val="58000"/>
                </a:srgbClr>
              </a:gs>
              <a:gs pos="88000">
                <a:srgbClr val="000000">
                  <a:alpha val="5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D41EDBB7-012E-4C5F-920B-6C270B648A2A}"/>
              </a:ext>
            </a:extLst>
          </p:cNvPr>
          <p:cNvSpPr>
            <a:spLocks noGrp="1"/>
          </p:cNvSpPr>
          <p:nvPr>
            <p:ph type="title"/>
          </p:nvPr>
        </p:nvSpPr>
        <p:spPr>
          <a:xfrm>
            <a:off x="2678151" y="1670150"/>
            <a:ext cx="6835698" cy="1855646"/>
          </a:xfrm>
        </p:spPr>
        <p:txBody>
          <a:bodyPr vert="horz" lIns="91440" tIns="45720" rIns="91440" bIns="45720" rtlCol="0" anchor="b">
            <a:normAutofit/>
          </a:bodyPr>
          <a:lstStyle/>
          <a:p>
            <a:r>
              <a:rPr lang="en-US" altLang="zh-TW" sz="11500" dirty="0">
                <a:solidFill>
                  <a:srgbClr val="FFFFFF"/>
                </a:solidFill>
              </a:rPr>
              <a:t>Cat?</a:t>
            </a:r>
          </a:p>
        </p:txBody>
      </p:sp>
      <p:cxnSp>
        <p:nvCxnSpPr>
          <p:cNvPr id="15" name="Straight Connector 14">
            <a:extLst>
              <a:ext uri="{FF2B5EF4-FFF2-40B4-BE49-F238E27FC236}">
                <a16:creationId xmlns:a16="http://schemas.microsoft.com/office/drawing/2014/main" id="{8A5C8BF2-C035-4BFF-8802-A397238344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5821999"/>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7E92A5F8-D0E8-4749-87D3-AE833B7D4A35}"/>
              </a:ext>
            </a:extLst>
          </p:cNvPr>
          <p:cNvSpPr txBox="1"/>
          <p:nvPr/>
        </p:nvSpPr>
        <p:spPr>
          <a:xfrm>
            <a:off x="1233741" y="4553622"/>
            <a:ext cx="6166964" cy="830997"/>
          </a:xfrm>
          <a:prstGeom prst="rect">
            <a:avLst/>
          </a:prstGeom>
          <a:noFill/>
        </p:spPr>
        <p:txBody>
          <a:bodyPr wrap="square">
            <a:spAutoFit/>
          </a:bodyPr>
          <a:lstStyle/>
          <a:p>
            <a:pPr algn="just"/>
            <a:r>
              <a:rPr lang="en-US" altLang="zh-TW" sz="2400" b="0" i="0" dirty="0">
                <a:solidFill>
                  <a:schemeClr val="bg1"/>
                </a:solidFill>
                <a:effectLst/>
                <a:latin typeface="udemy sans"/>
              </a:rPr>
              <a:t>We have a cat with a question mark at the end of it. We don't know if Fluffy is dead or alive.</a:t>
            </a:r>
          </a:p>
        </p:txBody>
      </p:sp>
    </p:spTree>
    <p:extLst>
      <p:ext uri="{BB962C8B-B14F-4D97-AF65-F5344CB8AC3E}">
        <p14:creationId xmlns:p14="http://schemas.microsoft.com/office/powerpoint/2010/main" val="333739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ne open lit box with other closed dark boxes">
            <a:extLst>
              <a:ext uri="{FF2B5EF4-FFF2-40B4-BE49-F238E27FC236}">
                <a16:creationId xmlns:a16="http://schemas.microsoft.com/office/drawing/2014/main" id="{5E497BEB-FC00-44DD-812F-8602C87582B2}"/>
              </a:ext>
            </a:extLst>
          </p:cNvPr>
          <p:cNvPicPr>
            <a:picLocks noChangeAspect="1"/>
          </p:cNvPicPr>
          <p:nvPr/>
        </p:nvPicPr>
        <p:blipFill rotWithShape="1">
          <a:blip r:embed="rId2">
            <a:alphaModFix/>
          </a:blip>
          <a:srcRect t="25000"/>
          <a:stretch/>
        </p:blipFill>
        <p:spPr>
          <a:xfrm>
            <a:off x="20" y="10"/>
            <a:ext cx="12191980" cy="6857985"/>
          </a:xfrm>
          <a:prstGeom prst="rect">
            <a:avLst/>
          </a:prstGeom>
        </p:spPr>
      </p:pic>
      <p:sp>
        <p:nvSpPr>
          <p:cNvPr id="13" name="Rectangle 12">
            <a:extLst>
              <a:ext uri="{FF2B5EF4-FFF2-40B4-BE49-F238E27FC236}">
                <a16:creationId xmlns:a16="http://schemas.microsoft.com/office/drawing/2014/main" id="{38390362-5868-4DF6-BD74-91C72884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035382" y="-1298619"/>
            <a:ext cx="4121238" cy="12191998"/>
          </a:xfrm>
          <a:prstGeom prst="rect">
            <a:avLst/>
          </a:prstGeom>
          <a:gradFill flip="none" rotWithShape="1">
            <a:gsLst>
              <a:gs pos="36000">
                <a:srgbClr val="000000">
                  <a:alpha val="26000"/>
                </a:srgbClr>
              </a:gs>
              <a:gs pos="0">
                <a:srgbClr val="000000">
                  <a:alpha val="0"/>
                </a:srgbClr>
              </a:gs>
              <a:gs pos="61000">
                <a:srgbClr val="0E0D12">
                  <a:alpha val="58000"/>
                </a:srgbClr>
              </a:gs>
              <a:gs pos="88000">
                <a:srgbClr val="000000">
                  <a:alpha val="5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152B0F59-4228-48C3-8655-031B80DB0FB5}"/>
              </a:ext>
            </a:extLst>
          </p:cNvPr>
          <p:cNvSpPr>
            <a:spLocks noGrp="1"/>
          </p:cNvSpPr>
          <p:nvPr>
            <p:ph type="title"/>
          </p:nvPr>
        </p:nvSpPr>
        <p:spPr>
          <a:xfrm>
            <a:off x="5642960" y="254005"/>
            <a:ext cx="5558440" cy="1896704"/>
          </a:xfrm>
        </p:spPr>
        <p:txBody>
          <a:bodyPr vert="horz" lIns="91440" tIns="45720" rIns="91440" bIns="45720" rtlCol="0" anchor="b">
            <a:normAutofit fontScale="90000"/>
          </a:bodyPr>
          <a:lstStyle/>
          <a:p>
            <a:r>
              <a:rPr lang="en-US" altLang="zh-TW" sz="13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CAT!</a:t>
            </a:r>
          </a:p>
        </p:txBody>
      </p:sp>
      <p:cxnSp>
        <p:nvCxnSpPr>
          <p:cNvPr id="15" name="Straight Connector 14">
            <a:extLst>
              <a:ext uri="{FF2B5EF4-FFF2-40B4-BE49-F238E27FC236}">
                <a16:creationId xmlns:a16="http://schemas.microsoft.com/office/drawing/2014/main" id="{8A5C8BF2-C035-4BFF-8802-A397238344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5821999"/>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3718E8B2-5837-4DCA-B344-061A5568D28E}"/>
              </a:ext>
            </a:extLst>
          </p:cNvPr>
          <p:cNvSpPr txBox="1"/>
          <p:nvPr/>
        </p:nvSpPr>
        <p:spPr>
          <a:xfrm>
            <a:off x="649154" y="6047610"/>
            <a:ext cx="12306010" cy="584775"/>
          </a:xfrm>
          <a:prstGeom prst="rect">
            <a:avLst/>
          </a:prstGeom>
          <a:noFill/>
        </p:spPr>
        <p:txBody>
          <a:bodyPr wrap="square">
            <a:spAutoFit/>
          </a:bodyPr>
          <a:lstStyle/>
          <a:p>
            <a:pPr algn="l"/>
            <a:r>
              <a:rPr lang="en-US" altLang="zh-TW" sz="3200" dirty="0">
                <a:solidFill>
                  <a:schemeClr val="bg1"/>
                </a:solidFill>
                <a:latin typeface="udemy sans"/>
              </a:rPr>
              <a:t>I</a:t>
            </a:r>
            <a:r>
              <a:rPr lang="en-US" altLang="zh-TW" sz="3200" b="0" i="0" dirty="0">
                <a:solidFill>
                  <a:schemeClr val="bg1"/>
                </a:solidFill>
                <a:effectLst/>
                <a:latin typeface="udemy sans"/>
              </a:rPr>
              <a:t>f we were to force open or unwrap our box and see what's inside</a:t>
            </a:r>
          </a:p>
        </p:txBody>
      </p:sp>
    </p:spTree>
    <p:extLst>
      <p:ext uri="{BB962C8B-B14F-4D97-AF65-F5344CB8AC3E}">
        <p14:creationId xmlns:p14="http://schemas.microsoft.com/office/powerpoint/2010/main" val="3240077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A69C2B-7A1B-43F7-8DA4-1D878B2FEA12}"/>
              </a:ext>
            </a:extLst>
          </p:cNvPr>
          <p:cNvSpPr>
            <a:spLocks noGrp="1"/>
          </p:cNvSpPr>
          <p:nvPr>
            <p:ph type="title"/>
          </p:nvPr>
        </p:nvSpPr>
        <p:spPr/>
        <p:txBody>
          <a:bodyPr/>
          <a:lstStyle/>
          <a:p>
            <a:r>
              <a:rPr lang="en-US" altLang="zh-TW" dirty="0"/>
              <a:t>Alive Or Dead?</a:t>
            </a:r>
            <a:endParaRPr lang="zh-TW" altLang="en-US" dirty="0"/>
          </a:p>
        </p:txBody>
      </p:sp>
      <p:pic>
        <p:nvPicPr>
          <p:cNvPr id="4" name="Picture 2">
            <a:extLst>
              <a:ext uri="{FF2B5EF4-FFF2-40B4-BE49-F238E27FC236}">
                <a16:creationId xmlns:a16="http://schemas.microsoft.com/office/drawing/2014/main" id="{747FA3D3-D169-475F-B46D-EFD738DF76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 t="34783" r="22805" b="7457"/>
          <a:stretch/>
        </p:blipFill>
        <p:spPr bwMode="auto">
          <a:xfrm>
            <a:off x="628213" y="3071267"/>
            <a:ext cx="4481259" cy="29564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A784B8FF-C296-4E2B-845F-594E231F8A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030" t="-948" b="63718"/>
          <a:stretch/>
        </p:blipFill>
        <p:spPr bwMode="auto">
          <a:xfrm>
            <a:off x="6503177" y="1523418"/>
            <a:ext cx="1448251" cy="190558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6AABC8A8-2179-43A6-A894-E68BEB7C8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5302" y="4212895"/>
            <a:ext cx="1524000"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箭號: 弧形下彎 5">
            <a:extLst>
              <a:ext uri="{FF2B5EF4-FFF2-40B4-BE49-F238E27FC236}">
                <a16:creationId xmlns:a16="http://schemas.microsoft.com/office/drawing/2014/main" id="{CE1BA85E-193A-487A-80B5-85AD6A23F10E}"/>
              </a:ext>
            </a:extLst>
          </p:cNvPr>
          <p:cNvSpPr/>
          <p:nvPr/>
        </p:nvSpPr>
        <p:spPr>
          <a:xfrm rot="20715312">
            <a:off x="4808579" y="2402954"/>
            <a:ext cx="1530303" cy="385224"/>
          </a:xfrm>
          <a:prstGeom prst="curved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 name="箭號: 弧形上彎 6">
            <a:extLst>
              <a:ext uri="{FF2B5EF4-FFF2-40B4-BE49-F238E27FC236}">
                <a16:creationId xmlns:a16="http://schemas.microsoft.com/office/drawing/2014/main" id="{9DCE53B8-DA18-442B-AD8C-81A7C90F2E4B}"/>
              </a:ext>
            </a:extLst>
          </p:cNvPr>
          <p:cNvSpPr/>
          <p:nvPr/>
        </p:nvSpPr>
        <p:spPr>
          <a:xfrm>
            <a:off x="5032690" y="5127295"/>
            <a:ext cx="1330018" cy="359105"/>
          </a:xfrm>
          <a:prstGeom prst="curved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 name="矩形 8">
            <a:extLst>
              <a:ext uri="{FF2B5EF4-FFF2-40B4-BE49-F238E27FC236}">
                <a16:creationId xmlns:a16="http://schemas.microsoft.com/office/drawing/2014/main" id="{E93D2ED2-47A2-4E94-9BD4-1DA26AE929CD}"/>
              </a:ext>
            </a:extLst>
          </p:cNvPr>
          <p:cNvSpPr/>
          <p:nvPr/>
        </p:nvSpPr>
        <p:spPr>
          <a:xfrm>
            <a:off x="10035252" y="2014544"/>
            <a:ext cx="1181734" cy="923330"/>
          </a:xfrm>
          <a:prstGeom prst="rect">
            <a:avLst/>
          </a:prstGeom>
          <a:noFill/>
        </p:spPr>
        <p:txBody>
          <a:bodyPr wrap="none" lIns="91440" tIns="45720" rIns="91440" bIns="45720">
            <a:spAutoFit/>
          </a:bodyPr>
          <a:lstStyle/>
          <a:p>
            <a:pPr algn="ctr"/>
            <a:r>
              <a:rPr lang="en-US" altLang="zh-TW"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Cat</a:t>
            </a:r>
            <a:endParaRPr lang="zh-TW"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1" name="矩形 10">
            <a:extLst>
              <a:ext uri="{FF2B5EF4-FFF2-40B4-BE49-F238E27FC236}">
                <a16:creationId xmlns:a16="http://schemas.microsoft.com/office/drawing/2014/main" id="{8D25E723-B242-4E28-922D-CEA91F3A013E}"/>
              </a:ext>
            </a:extLst>
          </p:cNvPr>
          <p:cNvSpPr/>
          <p:nvPr/>
        </p:nvSpPr>
        <p:spPr>
          <a:xfrm>
            <a:off x="10169604" y="4665630"/>
            <a:ext cx="1034259" cy="923330"/>
          </a:xfrm>
          <a:prstGeom prst="rect">
            <a:avLst/>
          </a:prstGeom>
          <a:noFill/>
        </p:spPr>
        <p:txBody>
          <a:bodyPr wrap="none" lIns="91440" tIns="45720" rIns="91440" bIns="45720">
            <a:spAutoFit/>
          </a:bodyPr>
          <a:lstStyle/>
          <a:p>
            <a:pPr algn="ctr"/>
            <a:r>
              <a:rPr lang="en-US" altLang="zh-TW"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Nil</a:t>
            </a:r>
            <a:endParaRPr lang="zh-TW"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0" name="箭號: 向右 9">
            <a:extLst>
              <a:ext uri="{FF2B5EF4-FFF2-40B4-BE49-F238E27FC236}">
                <a16:creationId xmlns:a16="http://schemas.microsoft.com/office/drawing/2014/main" id="{C7462C17-904C-4CA9-A8EE-A677DB118680}"/>
              </a:ext>
            </a:extLst>
          </p:cNvPr>
          <p:cNvSpPr/>
          <p:nvPr/>
        </p:nvSpPr>
        <p:spPr>
          <a:xfrm>
            <a:off x="8609372" y="2331508"/>
            <a:ext cx="1005142" cy="3332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箭號: 向右 12">
            <a:extLst>
              <a:ext uri="{FF2B5EF4-FFF2-40B4-BE49-F238E27FC236}">
                <a16:creationId xmlns:a16="http://schemas.microsoft.com/office/drawing/2014/main" id="{EA6D9D02-EAC8-4CEC-B061-81899A615138}"/>
              </a:ext>
            </a:extLst>
          </p:cNvPr>
          <p:cNvSpPr/>
          <p:nvPr/>
        </p:nvSpPr>
        <p:spPr>
          <a:xfrm>
            <a:off x="8609372" y="4973645"/>
            <a:ext cx="1005142" cy="3332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32796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5C6E21-C630-48FC-9DBF-C636D9265341}"/>
              </a:ext>
            </a:extLst>
          </p:cNvPr>
          <p:cNvSpPr>
            <a:spLocks noGrp="1"/>
          </p:cNvSpPr>
          <p:nvPr>
            <p:ph type="title"/>
          </p:nvPr>
        </p:nvSpPr>
        <p:spPr/>
        <p:txBody>
          <a:bodyPr/>
          <a:lstStyle/>
          <a:p>
            <a:r>
              <a:rPr lang="en-US" altLang="zh-TW" dirty="0"/>
              <a:t>Optional</a:t>
            </a:r>
            <a:endParaRPr lang="zh-TW" altLang="en-US" dirty="0"/>
          </a:p>
        </p:txBody>
      </p:sp>
      <p:pic>
        <p:nvPicPr>
          <p:cNvPr id="8194" name="Picture 2">
            <a:extLst>
              <a:ext uri="{FF2B5EF4-FFF2-40B4-BE49-F238E27FC236}">
                <a16:creationId xmlns:a16="http://schemas.microsoft.com/office/drawing/2014/main" id="{B5BF6186-719C-4DFF-BFB0-992C0D23E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729" y="2822854"/>
            <a:ext cx="8410575"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700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57FAB6A2-9E0D-4B4F-8808-95027BE0A1B2}"/>
              </a:ext>
            </a:extLst>
          </p:cNvPr>
          <p:cNvSpPr>
            <a:spLocks noGrp="1"/>
          </p:cNvSpPr>
          <p:nvPr>
            <p:ph type="title"/>
          </p:nvPr>
        </p:nvSpPr>
        <p:spPr>
          <a:xfrm>
            <a:off x="914400" y="1371600"/>
            <a:ext cx="4079987" cy="1314443"/>
          </a:xfrm>
        </p:spPr>
        <p:txBody>
          <a:bodyPr>
            <a:normAutofit/>
          </a:bodyPr>
          <a:lstStyle/>
          <a:p>
            <a:r>
              <a:rPr lang="en-US" altLang="zh-TW" dirty="0"/>
              <a:t>Back To Our App </a:t>
            </a:r>
            <a:endParaRPr lang="zh-TW" altLang="en-US" dirty="0"/>
          </a:p>
        </p:txBody>
      </p:sp>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內容版面配置區 2">
            <a:extLst>
              <a:ext uri="{FF2B5EF4-FFF2-40B4-BE49-F238E27FC236}">
                <a16:creationId xmlns:a16="http://schemas.microsoft.com/office/drawing/2014/main" id="{F9E82DF4-4987-4E7E-94EE-69909A09D996}"/>
              </a:ext>
            </a:extLst>
          </p:cNvPr>
          <p:cNvSpPr>
            <a:spLocks noGrp="1"/>
          </p:cNvSpPr>
          <p:nvPr>
            <p:ph idx="1"/>
          </p:nvPr>
        </p:nvSpPr>
        <p:spPr>
          <a:xfrm>
            <a:off x="914400" y="2853369"/>
            <a:ext cx="4662742" cy="3088460"/>
          </a:xfrm>
        </p:spPr>
        <p:txBody>
          <a:bodyPr>
            <a:normAutofit/>
          </a:bodyPr>
          <a:lstStyle/>
          <a:p>
            <a:pPr algn="just">
              <a:lnSpc>
                <a:spcPct val="110000"/>
              </a:lnSpc>
            </a:pPr>
            <a:r>
              <a:rPr lang="en-US" altLang="zh-TW" dirty="0"/>
              <a:t>All our dictionary keys are solid strings and not optional strings.</a:t>
            </a:r>
          </a:p>
          <a:p>
            <a:pPr algn="just">
              <a:lnSpc>
                <a:spcPct val="110000"/>
              </a:lnSpc>
            </a:pPr>
            <a:r>
              <a:rPr lang="en-US" altLang="zh-TW" dirty="0"/>
              <a:t>we must convert this hardness which comes from </a:t>
            </a:r>
            <a:r>
              <a:rPr lang="en-US" altLang="zh-TW" dirty="0" err="1"/>
              <a:t>sender.currentTitle</a:t>
            </a:r>
            <a:r>
              <a:rPr lang="en-US" altLang="zh-TW" dirty="0"/>
              <a:t> into a nonoptional.</a:t>
            </a:r>
          </a:p>
          <a:p>
            <a:pPr algn="just">
              <a:lnSpc>
                <a:spcPct val="110000"/>
              </a:lnSpc>
            </a:pPr>
            <a:r>
              <a:rPr lang="en-US" altLang="zh-TW" dirty="0"/>
              <a:t>This essentially says that “</a:t>
            </a:r>
            <a:r>
              <a:rPr lang="zh-TW" altLang="en-US" dirty="0"/>
              <a:t>閉嘴，別吵，</a:t>
            </a:r>
            <a:r>
              <a:rPr lang="en-US" altLang="zh-TW" dirty="0"/>
              <a:t>XCode"</a:t>
            </a:r>
            <a:endParaRPr lang="zh-TW" altLang="en-US" dirty="0"/>
          </a:p>
        </p:txBody>
      </p:sp>
      <p:pic>
        <p:nvPicPr>
          <p:cNvPr id="5" name="圖片 4" descr="一張含有 文字 的圖片&#10;&#10;自動產生的描述">
            <a:extLst>
              <a:ext uri="{FF2B5EF4-FFF2-40B4-BE49-F238E27FC236}">
                <a16:creationId xmlns:a16="http://schemas.microsoft.com/office/drawing/2014/main" id="{FFF9ABB0-70C8-4056-8704-AB3CF8042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4881" y="643467"/>
            <a:ext cx="5627339" cy="5571065"/>
          </a:xfrm>
          <a:prstGeom prst="rect">
            <a:avLst/>
          </a:prstGeom>
        </p:spPr>
      </p:pic>
      <p:cxnSp>
        <p:nvCxnSpPr>
          <p:cNvPr id="8" name="直線單箭頭接點 7">
            <a:extLst>
              <a:ext uri="{FF2B5EF4-FFF2-40B4-BE49-F238E27FC236}">
                <a16:creationId xmlns:a16="http://schemas.microsoft.com/office/drawing/2014/main" id="{71748364-D92F-4043-BE50-7AD1088FEDC3}"/>
              </a:ext>
            </a:extLst>
          </p:cNvPr>
          <p:cNvCxnSpPr/>
          <p:nvPr/>
        </p:nvCxnSpPr>
        <p:spPr>
          <a:xfrm flipV="1">
            <a:off x="5660904" y="2624537"/>
            <a:ext cx="5081551" cy="22685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580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210B4B6-4C29-4CCB-A807-6A10A247BDFC}"/>
              </a:ext>
            </a:extLst>
          </p:cNvPr>
          <p:cNvSpPr>
            <a:spLocks noGrp="1"/>
          </p:cNvSpPr>
          <p:nvPr>
            <p:ph type="title"/>
          </p:nvPr>
        </p:nvSpPr>
        <p:spPr>
          <a:xfrm>
            <a:off x="914400" y="1371600"/>
            <a:ext cx="4725563" cy="1314443"/>
          </a:xfrm>
        </p:spPr>
        <p:txBody>
          <a:bodyPr>
            <a:normAutofit/>
          </a:bodyPr>
          <a:lstStyle/>
          <a:p>
            <a:r>
              <a:rPr lang="en-US" altLang="zh-TW" dirty="0"/>
              <a:t>See Optional Again…</a:t>
            </a:r>
            <a:endParaRPr lang="zh-TW" altLang="en-US" dirty="0"/>
          </a:p>
        </p:txBody>
      </p:sp>
      <p:cxnSp>
        <p:nvCxnSpPr>
          <p:cNvPr id="73" name="Straight Connector 7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內容版面配置區 2">
            <a:extLst>
              <a:ext uri="{FF2B5EF4-FFF2-40B4-BE49-F238E27FC236}">
                <a16:creationId xmlns:a16="http://schemas.microsoft.com/office/drawing/2014/main" id="{EAACFCA2-99F1-445A-A128-69F44BBA0230}"/>
              </a:ext>
            </a:extLst>
          </p:cNvPr>
          <p:cNvSpPr>
            <a:spLocks noGrp="1"/>
          </p:cNvSpPr>
          <p:nvPr>
            <p:ph idx="1"/>
          </p:nvPr>
        </p:nvSpPr>
        <p:spPr>
          <a:xfrm>
            <a:off x="914400" y="2392256"/>
            <a:ext cx="4079988" cy="3549573"/>
          </a:xfrm>
        </p:spPr>
        <p:txBody>
          <a:bodyPr>
            <a:normAutofit/>
          </a:bodyPr>
          <a:lstStyle/>
          <a:p>
            <a:pPr algn="just">
              <a:lnSpc>
                <a:spcPct val="110000"/>
              </a:lnSpc>
            </a:pPr>
            <a:r>
              <a:rPr lang="en-US" altLang="zh-TW" b="0" i="0" dirty="0">
                <a:effectLst/>
                <a:latin typeface="udemy sans"/>
              </a:rPr>
              <a:t>let result = </a:t>
            </a:r>
            <a:r>
              <a:rPr lang="en-US" altLang="zh-TW" b="0" i="0" dirty="0" err="1">
                <a:effectLst/>
                <a:latin typeface="udemy sans"/>
              </a:rPr>
              <a:t>eggTimes</a:t>
            </a:r>
            <a:r>
              <a:rPr lang="en-US" altLang="zh-TW" b="0" i="0" dirty="0">
                <a:effectLst/>
                <a:latin typeface="udemy sans"/>
              </a:rPr>
              <a:t>, and if I hold an option and click on result, we can see that the result is an optional integer.</a:t>
            </a:r>
          </a:p>
          <a:p>
            <a:pPr algn="just">
              <a:lnSpc>
                <a:spcPct val="110000"/>
              </a:lnSpc>
            </a:pPr>
            <a:r>
              <a:rPr lang="en-US" altLang="zh-TW" b="0" i="0" dirty="0">
                <a:effectLst/>
                <a:latin typeface="udemy sans"/>
              </a:rPr>
              <a:t>When Swift try to grab an integer out of our dictionary, it doesn't know if we'll be able to find one using this key.</a:t>
            </a:r>
          </a:p>
          <a:p>
            <a:pPr algn="just">
              <a:lnSpc>
                <a:spcPct val="110000"/>
              </a:lnSpc>
            </a:pPr>
            <a:endParaRPr lang="zh-TW" altLang="en-US" dirty="0"/>
          </a:p>
        </p:txBody>
      </p:sp>
      <p:pic>
        <p:nvPicPr>
          <p:cNvPr id="9218" name="Picture 2">
            <a:extLst>
              <a:ext uri="{FF2B5EF4-FFF2-40B4-BE49-F238E27FC236}">
                <a16:creationId xmlns:a16="http://schemas.microsoft.com/office/drawing/2014/main" id="{3A2E3831-9224-4D2A-98F3-6690492E1DA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48569" y="2392255"/>
            <a:ext cx="5799963" cy="313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096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270DE475-B9EC-43EA-9783-1E03216DB5BF}"/>
              </a:ext>
            </a:extLst>
          </p:cNvPr>
          <p:cNvSpPr>
            <a:spLocks noGrp="1"/>
          </p:cNvSpPr>
          <p:nvPr>
            <p:ph type="title"/>
          </p:nvPr>
        </p:nvSpPr>
        <p:spPr>
          <a:xfrm>
            <a:off x="914400" y="1371600"/>
            <a:ext cx="4079987" cy="1314443"/>
          </a:xfrm>
        </p:spPr>
        <p:txBody>
          <a:bodyPr>
            <a:normAutofit/>
          </a:bodyPr>
          <a:lstStyle/>
          <a:p>
            <a:r>
              <a:rPr lang="en-US" altLang="zh-TW" dirty="0"/>
              <a:t>Let </a:t>
            </a:r>
            <a:r>
              <a:rPr lang="en-US" altLang="zh-TW" dirty="0" err="1"/>
              <a:t>Xcode</a:t>
            </a:r>
            <a:r>
              <a:rPr lang="en-US" altLang="zh-TW" dirty="0"/>
              <a:t> Shut Up Again</a:t>
            </a:r>
            <a:endParaRPr lang="zh-TW" altLang="en-US" dirty="0"/>
          </a:p>
        </p:txBody>
      </p:sp>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內容版面配置區 2">
            <a:extLst>
              <a:ext uri="{FF2B5EF4-FFF2-40B4-BE49-F238E27FC236}">
                <a16:creationId xmlns:a16="http://schemas.microsoft.com/office/drawing/2014/main" id="{FA34575A-2055-4A8E-819A-D2A015EFA581}"/>
              </a:ext>
            </a:extLst>
          </p:cNvPr>
          <p:cNvSpPr>
            <a:spLocks noGrp="1"/>
          </p:cNvSpPr>
          <p:nvPr>
            <p:ph idx="1"/>
          </p:nvPr>
        </p:nvSpPr>
        <p:spPr>
          <a:xfrm>
            <a:off x="877447" y="3811362"/>
            <a:ext cx="4079988" cy="2144625"/>
          </a:xfrm>
        </p:spPr>
        <p:txBody>
          <a:bodyPr>
            <a:normAutofit/>
          </a:bodyPr>
          <a:lstStyle/>
          <a:p>
            <a:r>
              <a:rPr lang="en-US" altLang="zh-TW" b="0" i="0" dirty="0">
                <a:effectLst/>
                <a:latin typeface="udemy sans"/>
              </a:rPr>
              <a:t>if we wanted to not be an optional, then we, again, hit the exclamation mark.</a:t>
            </a:r>
            <a:endParaRPr lang="zh-TW" altLang="en-US" dirty="0"/>
          </a:p>
        </p:txBody>
      </p:sp>
      <p:pic>
        <p:nvPicPr>
          <p:cNvPr id="7" name="圖片 6" descr="一張含有 文字 的圖片&#10;&#10;自動產生的描述">
            <a:extLst>
              <a:ext uri="{FF2B5EF4-FFF2-40B4-BE49-F238E27FC236}">
                <a16:creationId xmlns:a16="http://schemas.microsoft.com/office/drawing/2014/main" id="{E5A3DFC6-DFFE-4F03-9B3E-85460241F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4882" y="1626849"/>
            <a:ext cx="5207268" cy="4369025"/>
          </a:xfrm>
          <a:prstGeom prst="rect">
            <a:avLst/>
          </a:prstGeom>
        </p:spPr>
      </p:pic>
      <p:sp>
        <p:nvSpPr>
          <p:cNvPr id="11" name="矩形 10">
            <a:extLst>
              <a:ext uri="{FF2B5EF4-FFF2-40B4-BE49-F238E27FC236}">
                <a16:creationId xmlns:a16="http://schemas.microsoft.com/office/drawing/2014/main" id="{41BD36FB-00EE-43FF-97B1-C93000BB40F0}"/>
              </a:ext>
            </a:extLst>
          </p:cNvPr>
          <p:cNvSpPr/>
          <p:nvPr/>
        </p:nvSpPr>
        <p:spPr>
          <a:xfrm>
            <a:off x="9726404" y="4383536"/>
            <a:ext cx="227294" cy="2233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28682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A03AFA-BF67-4D7B-8214-B647A83FAD84}"/>
              </a:ext>
            </a:extLst>
          </p:cNvPr>
          <p:cNvSpPr>
            <a:spLocks noGrp="1"/>
          </p:cNvSpPr>
          <p:nvPr>
            <p:ph type="title"/>
          </p:nvPr>
        </p:nvSpPr>
        <p:spPr/>
        <p:txBody>
          <a:bodyPr/>
          <a:lstStyle/>
          <a:p>
            <a:r>
              <a:rPr lang="en-US" altLang="zh-TW" dirty="0"/>
              <a:t>Today’s Works</a:t>
            </a:r>
            <a:endParaRPr lang="zh-TW" altLang="en-US" dirty="0"/>
          </a:p>
        </p:txBody>
      </p:sp>
      <p:sp>
        <p:nvSpPr>
          <p:cNvPr id="3" name="內容版面配置區 2">
            <a:extLst>
              <a:ext uri="{FF2B5EF4-FFF2-40B4-BE49-F238E27FC236}">
                <a16:creationId xmlns:a16="http://schemas.microsoft.com/office/drawing/2014/main" id="{C3FC3C9C-2863-4A2D-980A-1F8F32ACEC21}"/>
              </a:ext>
            </a:extLst>
          </p:cNvPr>
          <p:cNvSpPr>
            <a:spLocks noGrp="1"/>
          </p:cNvSpPr>
          <p:nvPr>
            <p:ph idx="1"/>
          </p:nvPr>
        </p:nvSpPr>
        <p:spPr>
          <a:xfrm>
            <a:off x="914399" y="2853369"/>
            <a:ext cx="4523140" cy="3088460"/>
          </a:xfrm>
        </p:spPr>
        <p:txBody>
          <a:bodyPr/>
          <a:lstStyle/>
          <a:p>
            <a:r>
              <a:rPr lang="en-US" altLang="zh-TW" dirty="0"/>
              <a:t>Finish all the challenges and let your </a:t>
            </a:r>
            <a:r>
              <a:rPr lang="en-US" altLang="zh-TW" dirty="0" err="1"/>
              <a:t>EggTimer</a:t>
            </a:r>
            <a:r>
              <a:rPr lang="en-US" altLang="zh-TW" dirty="0"/>
              <a:t> app can display cook time by user’s action of clicking different buttons.</a:t>
            </a:r>
          </a:p>
          <a:p>
            <a:r>
              <a:rPr lang="en-US" altLang="zh-TW" dirty="0"/>
              <a:t>Next week we will use the Progress Bar to show the timer!</a:t>
            </a:r>
            <a:endParaRPr lang="zh-TW" altLang="en-US" dirty="0"/>
          </a:p>
        </p:txBody>
      </p:sp>
      <p:pic>
        <p:nvPicPr>
          <p:cNvPr id="10242" name="Picture 2">
            <a:extLst>
              <a:ext uri="{FF2B5EF4-FFF2-40B4-BE49-F238E27FC236}">
                <a16:creationId xmlns:a16="http://schemas.microsoft.com/office/drawing/2014/main" id="{3039A47F-F7BD-42A1-AB6B-C893A5BA8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8093" y="872641"/>
            <a:ext cx="2506347" cy="528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282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watching empty phone">
            <a:extLst>
              <a:ext uri="{FF2B5EF4-FFF2-40B4-BE49-F238E27FC236}">
                <a16:creationId xmlns:a16="http://schemas.microsoft.com/office/drawing/2014/main" id="{127FACA9-7941-A3EB-65C1-78078A5939BB}"/>
              </a:ext>
            </a:extLst>
          </p:cNvPr>
          <p:cNvPicPr>
            <a:picLocks noChangeAspect="1"/>
          </p:cNvPicPr>
          <p:nvPr/>
        </p:nvPicPr>
        <p:blipFill rotWithShape="1">
          <a:blip r:embed="rId2"/>
          <a:srcRect t="15464" b="266"/>
          <a:stretch/>
        </p:blipFill>
        <p:spPr>
          <a:xfrm>
            <a:off x="20" y="10"/>
            <a:ext cx="12191979" cy="6857989"/>
          </a:xfrm>
          <a:prstGeom prst="rect">
            <a:avLst/>
          </a:prstGeom>
        </p:spPr>
      </p:pic>
      <p:sp>
        <p:nvSpPr>
          <p:cNvPr id="13" name="Rectangle 12">
            <a:extLst>
              <a:ext uri="{FF2B5EF4-FFF2-40B4-BE49-F238E27FC236}">
                <a16:creationId xmlns:a16="http://schemas.microsoft.com/office/drawing/2014/main" id="{9E9D00D9-C4F5-471E-BE2C-126CB112A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680230C3-98B2-4BDB-A6E9-ADBC0AB591BF}"/>
              </a:ext>
            </a:extLst>
          </p:cNvPr>
          <p:cNvSpPr>
            <a:spLocks noGrp="1"/>
          </p:cNvSpPr>
          <p:nvPr>
            <p:ph type="title"/>
          </p:nvPr>
        </p:nvSpPr>
        <p:spPr>
          <a:xfrm>
            <a:off x="925290" y="2648994"/>
            <a:ext cx="6106886" cy="3427867"/>
          </a:xfrm>
        </p:spPr>
        <p:txBody>
          <a:bodyPr vert="horz" lIns="91440" tIns="45720" rIns="91440" bIns="45720" rtlCol="0" anchor="t">
            <a:normAutofit/>
          </a:bodyPr>
          <a:lstStyle/>
          <a:p>
            <a:r>
              <a:rPr lang="en-US" altLang="zh-TW" dirty="0">
                <a:solidFill>
                  <a:srgbClr val="FFFFFF"/>
                </a:solidFill>
              </a:rPr>
              <a:t>Today We Will Keep Learning The Intermediate Swift Programming </a:t>
            </a:r>
          </a:p>
        </p:txBody>
      </p:sp>
      <p:sp>
        <p:nvSpPr>
          <p:cNvPr id="3" name="內容版面配置區 2">
            <a:extLst>
              <a:ext uri="{FF2B5EF4-FFF2-40B4-BE49-F238E27FC236}">
                <a16:creationId xmlns:a16="http://schemas.microsoft.com/office/drawing/2014/main" id="{ACCD8EB0-A14F-4B56-82E2-74B8C0601E66}"/>
              </a:ext>
            </a:extLst>
          </p:cNvPr>
          <p:cNvSpPr>
            <a:spLocks noGrp="1"/>
          </p:cNvSpPr>
          <p:nvPr>
            <p:ph idx="1"/>
          </p:nvPr>
        </p:nvSpPr>
        <p:spPr>
          <a:xfrm>
            <a:off x="925290" y="5253051"/>
            <a:ext cx="4892948" cy="812923"/>
          </a:xfrm>
        </p:spPr>
        <p:txBody>
          <a:bodyPr vert="horz" lIns="91440" tIns="45720" rIns="91440" bIns="45720" rtlCol="0" anchor="t">
            <a:normAutofit/>
          </a:bodyPr>
          <a:lstStyle/>
          <a:p>
            <a:pPr marL="0" indent="0">
              <a:lnSpc>
                <a:spcPct val="130000"/>
              </a:lnSpc>
              <a:buNone/>
            </a:pPr>
            <a:r>
              <a:rPr lang="en-US" altLang="zh-TW" sz="1800" b="1" u="sng" cap="all" spc="300" dirty="0">
                <a:solidFill>
                  <a:srgbClr val="FFFFFF"/>
                </a:solidFill>
                <a:effectLst>
                  <a:outerShdw blurRad="38100" dist="38100" dir="2700000" algn="tl">
                    <a:srgbClr val="000000">
                      <a:alpha val="43137"/>
                    </a:srgbClr>
                  </a:outerShdw>
                </a:effectLst>
              </a:rPr>
              <a:t>How to control your apps!</a:t>
            </a:r>
          </a:p>
        </p:txBody>
      </p:sp>
      <p:cxnSp>
        <p:nvCxnSpPr>
          <p:cNvPr id="15" name="Straight Connector 14">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75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94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606EAC79-AB6C-44EE-8422-EA5AC627DE7B}"/>
              </a:ext>
            </a:extLst>
          </p:cNvPr>
          <p:cNvSpPr>
            <a:spLocks noGrp="1"/>
          </p:cNvSpPr>
          <p:nvPr>
            <p:ph type="title"/>
          </p:nvPr>
        </p:nvSpPr>
        <p:spPr>
          <a:xfrm>
            <a:off x="914400" y="1371601"/>
            <a:ext cx="4533900" cy="3211484"/>
          </a:xfrm>
        </p:spPr>
        <p:txBody>
          <a:bodyPr anchor="t">
            <a:normAutofit/>
          </a:bodyPr>
          <a:lstStyle/>
          <a:p>
            <a:r>
              <a:rPr lang="en-US" altLang="zh-TW" dirty="0"/>
              <a:t>Download The Initial Project From E-learning</a:t>
            </a:r>
            <a:endParaRPr lang="zh-TW" altLang="en-US" dirty="0"/>
          </a:p>
        </p:txBody>
      </p:sp>
      <p:cxnSp>
        <p:nvCxnSpPr>
          <p:cNvPr id="11" name="Straight Connector 10">
            <a:extLst>
              <a:ext uri="{FF2B5EF4-FFF2-40B4-BE49-F238E27FC236}">
                <a16:creationId xmlns:a16="http://schemas.microsoft.com/office/drawing/2014/main" id="{40BBF191-9CC8-4313-B1CA-8DF1A53AE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內容版面配置區 2">
            <a:extLst>
              <a:ext uri="{FF2B5EF4-FFF2-40B4-BE49-F238E27FC236}">
                <a16:creationId xmlns:a16="http://schemas.microsoft.com/office/drawing/2014/main" id="{4A9A04FB-F567-BB5D-0A95-36FC97F37FD4}"/>
              </a:ext>
            </a:extLst>
          </p:cNvPr>
          <p:cNvGraphicFramePr>
            <a:graphicFrameLocks noGrp="1"/>
          </p:cNvGraphicFramePr>
          <p:nvPr>
            <p:ph idx="1"/>
            <p:extLst>
              <p:ext uri="{D42A27DB-BD31-4B8C-83A1-F6EECF244321}">
                <p14:modId xmlns:p14="http://schemas.microsoft.com/office/powerpoint/2010/main" val="445206040"/>
              </p:ext>
            </p:extLst>
          </p:nvPr>
        </p:nvGraphicFramePr>
        <p:xfrm>
          <a:off x="6182524" y="996993"/>
          <a:ext cx="5095076" cy="49450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圖片 5">
            <a:extLst>
              <a:ext uri="{FF2B5EF4-FFF2-40B4-BE49-F238E27FC236}">
                <a16:creationId xmlns:a16="http://schemas.microsoft.com/office/drawing/2014/main" id="{40F1E6D3-D345-404D-BAC0-FAB0CF0F63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9093" y="3530400"/>
            <a:ext cx="1428918" cy="3033485"/>
          </a:xfrm>
          <a:prstGeom prst="rect">
            <a:avLst/>
          </a:prstGeom>
        </p:spPr>
      </p:pic>
      <p:sp>
        <p:nvSpPr>
          <p:cNvPr id="7" name="箭號: 向右 6">
            <a:extLst>
              <a:ext uri="{FF2B5EF4-FFF2-40B4-BE49-F238E27FC236}">
                <a16:creationId xmlns:a16="http://schemas.microsoft.com/office/drawing/2014/main" id="{E816318C-AA92-49D6-ACC4-9E5C93723491}"/>
              </a:ext>
            </a:extLst>
          </p:cNvPr>
          <p:cNvSpPr/>
          <p:nvPr/>
        </p:nvSpPr>
        <p:spPr>
          <a:xfrm rot="10800000">
            <a:off x="3788229" y="4731657"/>
            <a:ext cx="1821542" cy="5878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4939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8644F3D-297D-8D36-A32C-F32E22D22822}"/>
              </a:ext>
            </a:extLst>
          </p:cNvPr>
          <p:cNvPicPr>
            <a:picLocks noChangeAspect="1"/>
          </p:cNvPicPr>
          <p:nvPr/>
        </p:nvPicPr>
        <p:blipFill rotWithShape="1">
          <a:blip r:embed="rId2"/>
          <a:srcRect/>
          <a:stretch/>
        </p:blipFill>
        <p:spPr>
          <a:xfrm>
            <a:off x="20" y="10"/>
            <a:ext cx="12191979" cy="6857989"/>
          </a:xfrm>
          <a:prstGeom prst="rect">
            <a:avLst/>
          </a:prstGeom>
        </p:spPr>
      </p:pic>
      <p:sp>
        <p:nvSpPr>
          <p:cNvPr id="13" name="Rectangle 12">
            <a:extLst>
              <a:ext uri="{FF2B5EF4-FFF2-40B4-BE49-F238E27FC236}">
                <a16:creationId xmlns:a16="http://schemas.microsoft.com/office/drawing/2014/main" id="{9BD78BA5-2579-4D62-B68F-2289D39BF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DBAF03FB-942A-4AC0-B55D-CB0D00EADE3F}"/>
              </a:ext>
            </a:extLst>
          </p:cNvPr>
          <p:cNvSpPr>
            <a:spLocks noGrp="1"/>
          </p:cNvSpPr>
          <p:nvPr>
            <p:ph type="title"/>
          </p:nvPr>
        </p:nvSpPr>
        <p:spPr>
          <a:xfrm>
            <a:off x="864325" y="4113065"/>
            <a:ext cx="6335486" cy="3427867"/>
          </a:xfrm>
        </p:spPr>
        <p:txBody>
          <a:bodyPr vert="horz" lIns="91440" tIns="45720" rIns="91440" bIns="45720" rtlCol="0" anchor="t">
            <a:normAutofit/>
          </a:bodyPr>
          <a:lstStyle/>
          <a:p>
            <a:r>
              <a:rPr lang="en-US" altLang="zh-TW" dirty="0">
                <a:solidFill>
                  <a:srgbClr val="FFFFFF"/>
                </a:solidFill>
              </a:rPr>
              <a:t>Observer The Initial Project</a:t>
            </a:r>
          </a:p>
        </p:txBody>
      </p:sp>
      <p:sp>
        <p:nvSpPr>
          <p:cNvPr id="3" name="內容版面配置區 2">
            <a:extLst>
              <a:ext uri="{FF2B5EF4-FFF2-40B4-BE49-F238E27FC236}">
                <a16:creationId xmlns:a16="http://schemas.microsoft.com/office/drawing/2014/main" id="{7CF917B5-54C1-4913-A534-838F86D8E8EB}"/>
              </a:ext>
            </a:extLst>
          </p:cNvPr>
          <p:cNvSpPr>
            <a:spLocks noGrp="1"/>
          </p:cNvSpPr>
          <p:nvPr>
            <p:ph idx="1"/>
          </p:nvPr>
        </p:nvSpPr>
        <p:spPr>
          <a:xfrm>
            <a:off x="925290" y="5253051"/>
            <a:ext cx="4892948" cy="812923"/>
          </a:xfrm>
        </p:spPr>
        <p:txBody>
          <a:bodyPr vert="horz" lIns="91440" tIns="45720" rIns="91440" bIns="45720" rtlCol="0" anchor="t">
            <a:normAutofit/>
          </a:bodyPr>
          <a:lstStyle/>
          <a:p>
            <a:pPr marL="0" indent="0">
              <a:buNone/>
            </a:pPr>
            <a:r>
              <a:rPr lang="en-US" altLang="zh-TW" sz="1300" b="1" cap="all" spc="300">
                <a:solidFill>
                  <a:srgbClr val="FFFFFF"/>
                </a:solidFill>
              </a:rPr>
              <a:t>Use the knowledge we have learned from previous lessons to make some modifications!</a:t>
            </a:r>
          </a:p>
        </p:txBody>
      </p:sp>
      <p:cxnSp>
        <p:nvCxnSpPr>
          <p:cNvPr id="15" name="Straight Connector 14">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75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181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4" descr="Eggs and chick">
            <a:extLst>
              <a:ext uri="{FF2B5EF4-FFF2-40B4-BE49-F238E27FC236}">
                <a16:creationId xmlns:a16="http://schemas.microsoft.com/office/drawing/2014/main" id="{51BDEFA4-9E02-682E-DFA4-DD541C25FDFE}"/>
              </a:ext>
            </a:extLst>
          </p:cNvPr>
          <p:cNvPicPr>
            <a:picLocks noChangeAspect="1"/>
          </p:cNvPicPr>
          <p:nvPr/>
        </p:nvPicPr>
        <p:blipFill rotWithShape="1">
          <a:blip r:embed="rId2">
            <a:alphaModFix/>
          </a:blip>
          <a:srcRect l="23721" r="282" b="-1"/>
          <a:stretch/>
        </p:blipFill>
        <p:spPr>
          <a:xfrm>
            <a:off x="-4703" y="10"/>
            <a:ext cx="7807947" cy="6857990"/>
          </a:xfrm>
          <a:prstGeom prst="rect">
            <a:avLst/>
          </a:prstGeom>
        </p:spPr>
      </p:pic>
      <p:sp>
        <p:nvSpPr>
          <p:cNvPr id="28" name="Rectangle 27">
            <a:extLst>
              <a:ext uri="{FF2B5EF4-FFF2-40B4-BE49-F238E27FC236}">
                <a16:creationId xmlns:a16="http://schemas.microsoft.com/office/drawing/2014/main" id="{F7017262-EEEC-4F5E-917D-A55E68A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33640" y="-1533639"/>
            <a:ext cx="4735963" cy="7803244"/>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9B6D10A-EC6A-45D4-BEC1-CDB331711FF6}"/>
              </a:ext>
            </a:extLst>
          </p:cNvPr>
          <p:cNvSpPr>
            <a:spLocks noGrp="1"/>
          </p:cNvSpPr>
          <p:nvPr>
            <p:ph type="title"/>
          </p:nvPr>
        </p:nvSpPr>
        <p:spPr>
          <a:xfrm>
            <a:off x="914401" y="1371600"/>
            <a:ext cx="5593606" cy="3156253"/>
          </a:xfrm>
        </p:spPr>
        <p:txBody>
          <a:bodyPr vert="horz" lIns="91440" tIns="45720" rIns="91440" bIns="45720" rtlCol="0" anchor="t">
            <a:normAutofit/>
          </a:bodyPr>
          <a:lstStyle/>
          <a:p>
            <a:r>
              <a:rPr lang="en-US" altLang="zh-TW" kern="1200">
                <a:solidFill>
                  <a:srgbClr val="FFFFFF"/>
                </a:solidFill>
                <a:latin typeface="+mj-lt"/>
                <a:ea typeface="+mj-ea"/>
                <a:cs typeface="+mj-cs"/>
              </a:rPr>
              <a:t>Let The Egg Button Appears</a:t>
            </a:r>
          </a:p>
        </p:txBody>
      </p:sp>
      <p:cxnSp>
        <p:nvCxnSpPr>
          <p:cNvPr id="30" name="Straight Connector 29">
            <a:extLst>
              <a:ext uri="{FF2B5EF4-FFF2-40B4-BE49-F238E27FC236}">
                <a16:creationId xmlns:a16="http://schemas.microsoft.com/office/drawing/2014/main" id="{9A3EDAAA-869E-4AA2-A7CE-BF2C02596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文字方塊 3">
            <a:extLst>
              <a:ext uri="{FF2B5EF4-FFF2-40B4-BE49-F238E27FC236}">
                <a16:creationId xmlns:a16="http://schemas.microsoft.com/office/drawing/2014/main" id="{2C005048-C470-4096-8435-50F6F5369AB7}"/>
              </a:ext>
            </a:extLst>
          </p:cNvPr>
          <p:cNvSpPr txBox="1"/>
          <p:nvPr/>
        </p:nvSpPr>
        <p:spPr>
          <a:xfrm>
            <a:off x="8114394" y="624840"/>
            <a:ext cx="3766456" cy="4910828"/>
          </a:xfrm>
          <a:prstGeom prst="rect">
            <a:avLst/>
          </a:prstGeom>
        </p:spPr>
        <p:txBody>
          <a:bodyPr vert="horz" lIns="91440" tIns="45720" rIns="91440" bIns="45720" rtlCol="0">
            <a:normAutofit/>
          </a:bodyPr>
          <a:lstStyle/>
          <a:p>
            <a:pPr marL="285750" indent="-285750" algn="just">
              <a:lnSpc>
                <a:spcPct val="120000"/>
              </a:lnSpc>
              <a:spcAft>
                <a:spcPts val="600"/>
              </a:spcAft>
              <a:buSzPct val="87000"/>
              <a:buFont typeface="Arial" panose="020B0604020202020204" pitchFamily="34" charset="0"/>
              <a:buChar char="•"/>
            </a:pPr>
            <a:r>
              <a:rPr lang="en-US" altLang="zh-TW" dirty="0"/>
              <a:t>The initial project’s Egg View contained Egg Button and  Egg </a:t>
            </a:r>
            <a:r>
              <a:rPr lang="en-US" altLang="zh-TW" dirty="0" err="1"/>
              <a:t>ImageView</a:t>
            </a:r>
            <a:r>
              <a:rPr lang="en-US" altLang="zh-TW" dirty="0"/>
              <a:t>, but we can not see the button yet. </a:t>
            </a:r>
          </a:p>
          <a:p>
            <a:pPr marL="285750" indent="-285750" algn="just">
              <a:lnSpc>
                <a:spcPct val="120000"/>
              </a:lnSpc>
              <a:spcAft>
                <a:spcPts val="600"/>
              </a:spcAft>
              <a:buSzPct val="87000"/>
              <a:buFont typeface="Arial" panose="020B0604020202020204" pitchFamily="34" charset="0"/>
              <a:buChar char="•"/>
            </a:pPr>
            <a:r>
              <a:rPr lang="en-US" altLang="zh-TW" dirty="0"/>
              <a:t>Please </a:t>
            </a:r>
            <a:r>
              <a:rPr lang="en-US" altLang="zh-TW" b="1" u="sng" dirty="0">
                <a:effectLst>
                  <a:outerShdw blurRad="38100" dist="38100" dir="2700000" algn="tl">
                    <a:srgbClr val="000000">
                      <a:alpha val="43137"/>
                    </a:srgbClr>
                  </a:outerShdw>
                </a:effectLst>
              </a:rPr>
              <a:t>change the hierarchy of Buttons and </a:t>
            </a:r>
            <a:r>
              <a:rPr lang="en-US" altLang="zh-TW" b="1" u="sng" dirty="0" err="1">
                <a:effectLst>
                  <a:outerShdw blurRad="38100" dist="38100" dir="2700000" algn="tl">
                    <a:srgbClr val="000000">
                      <a:alpha val="43137"/>
                    </a:srgbClr>
                  </a:outerShdw>
                </a:effectLst>
              </a:rPr>
              <a:t>ImageViews</a:t>
            </a:r>
            <a:r>
              <a:rPr lang="en-US" altLang="zh-TW" b="1" u="sng" dirty="0">
                <a:effectLst>
                  <a:outerShdw blurRad="38100" dist="38100" dir="2700000" algn="tl">
                    <a:srgbClr val="000000">
                      <a:alpha val="43137"/>
                    </a:srgbClr>
                  </a:outerShdw>
                </a:effectLst>
              </a:rPr>
              <a:t> </a:t>
            </a:r>
            <a:r>
              <a:rPr lang="en-US" altLang="zh-TW" dirty="0"/>
              <a:t>to layout the Buttons and its text! </a:t>
            </a:r>
          </a:p>
          <a:p>
            <a:pPr algn="just">
              <a:lnSpc>
                <a:spcPct val="120000"/>
              </a:lnSpc>
              <a:spcAft>
                <a:spcPts val="600"/>
              </a:spcAft>
              <a:buSzPct val="87000"/>
            </a:pPr>
            <a:endParaRPr lang="en-US" altLang="zh-TW" dirty="0"/>
          </a:p>
        </p:txBody>
      </p:sp>
    </p:spTree>
    <p:extLst>
      <p:ext uri="{BB962C8B-B14F-4D97-AF65-F5344CB8AC3E}">
        <p14:creationId xmlns:p14="http://schemas.microsoft.com/office/powerpoint/2010/main" val="3029849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5DF441ED-34EC-412A-AC49-7539CA5D2D0A}"/>
              </a:ext>
            </a:extLst>
          </p:cNvPr>
          <p:cNvSpPr>
            <a:spLocks noGrp="1"/>
          </p:cNvSpPr>
          <p:nvPr>
            <p:ph type="title"/>
          </p:nvPr>
        </p:nvSpPr>
        <p:spPr>
          <a:xfrm>
            <a:off x="914400" y="1371600"/>
            <a:ext cx="4079987" cy="1314443"/>
          </a:xfrm>
        </p:spPr>
        <p:txBody>
          <a:bodyPr>
            <a:normAutofit/>
          </a:bodyPr>
          <a:lstStyle/>
          <a:p>
            <a:r>
              <a:rPr lang="en-US" altLang="zh-TW" dirty="0"/>
              <a:t>Challenge</a:t>
            </a:r>
            <a:endParaRPr lang="zh-TW" altLang="en-US" dirty="0"/>
          </a:p>
        </p:txBody>
      </p:sp>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內容版面配置區 2">
            <a:extLst>
              <a:ext uri="{FF2B5EF4-FFF2-40B4-BE49-F238E27FC236}">
                <a16:creationId xmlns:a16="http://schemas.microsoft.com/office/drawing/2014/main" id="{EE41914C-A256-4588-B075-F51EC3564E57}"/>
              </a:ext>
            </a:extLst>
          </p:cNvPr>
          <p:cNvSpPr>
            <a:spLocks noGrp="1"/>
          </p:cNvSpPr>
          <p:nvPr>
            <p:ph idx="1"/>
          </p:nvPr>
        </p:nvSpPr>
        <p:spPr>
          <a:xfrm>
            <a:off x="914400" y="2402602"/>
            <a:ext cx="4079988" cy="4235523"/>
          </a:xfrm>
        </p:spPr>
        <p:txBody>
          <a:bodyPr>
            <a:normAutofit fontScale="92500" lnSpcReduction="10000"/>
          </a:bodyPr>
          <a:lstStyle/>
          <a:p>
            <a:pPr algn="just">
              <a:lnSpc>
                <a:spcPct val="110000"/>
              </a:lnSpc>
            </a:pPr>
            <a:r>
              <a:rPr lang="en-US" altLang="zh-TW" sz="1800" dirty="0"/>
              <a:t>Please Create a </a:t>
            </a:r>
            <a:r>
              <a:rPr lang="en-US" altLang="zh-TW" sz="1800" b="1" dirty="0"/>
              <a:t>single </a:t>
            </a:r>
            <a:r>
              <a:rPr lang="en-US" altLang="zh-TW" sz="1800" b="1" dirty="0" err="1"/>
              <a:t>IBAction</a:t>
            </a:r>
            <a:r>
              <a:rPr lang="en-US" altLang="zh-TW" sz="1800" b="1" dirty="0"/>
              <a:t> </a:t>
            </a:r>
            <a:r>
              <a:rPr lang="en-US" altLang="zh-TW" sz="1800" dirty="0"/>
              <a:t>called </a:t>
            </a:r>
            <a:r>
              <a:rPr lang="en-US" altLang="zh-TW" sz="1800" b="1" dirty="0" err="1"/>
              <a:t>hardnessSelected</a:t>
            </a:r>
            <a:r>
              <a:rPr lang="en-US" altLang="zh-TW" sz="1800" dirty="0"/>
              <a:t> and make sure that it's linked to </a:t>
            </a:r>
            <a:r>
              <a:rPr lang="en-US" altLang="zh-TW" sz="1800" b="1" dirty="0"/>
              <a:t>all three buttons: Soft, Medium, and Hard </a:t>
            </a:r>
            <a:r>
              <a:rPr lang="en-US" altLang="zh-TW" sz="1800" dirty="0"/>
              <a:t>(use touchup or touch down, and select Type as </a:t>
            </a:r>
            <a:r>
              <a:rPr lang="en-US" altLang="zh-TW" sz="1800" dirty="0" err="1"/>
              <a:t>UIButton</a:t>
            </a:r>
            <a:r>
              <a:rPr lang="en-US" altLang="zh-TW" sz="1800" dirty="0"/>
              <a:t>).</a:t>
            </a:r>
          </a:p>
          <a:p>
            <a:pPr algn="just">
              <a:lnSpc>
                <a:spcPct val="110000"/>
              </a:lnSpc>
            </a:pPr>
            <a:r>
              <a:rPr lang="en-US" altLang="zh-TW" sz="1800" dirty="0"/>
              <a:t>Write some code, so that when you run the app and when you click on each of the buttons, it should print the Soft, Medium or Hard, namely the titles of each of these buttons depending on which one you pressed.</a:t>
            </a:r>
          </a:p>
          <a:p>
            <a:pPr algn="just">
              <a:lnSpc>
                <a:spcPct val="110000"/>
              </a:lnSpc>
            </a:pPr>
            <a:r>
              <a:rPr lang="en-US" altLang="zh-TW" sz="1800" b="1" dirty="0">
                <a:highlight>
                  <a:srgbClr val="FFFF00"/>
                </a:highlight>
              </a:rPr>
              <a:t>Hint: you can use the </a:t>
            </a:r>
            <a:r>
              <a:rPr lang="en-US" altLang="zh-TW" sz="1800" b="1" u="sng" dirty="0" err="1">
                <a:effectLst>
                  <a:outerShdw blurRad="38100" dist="38100" dir="2700000" algn="tl">
                    <a:srgbClr val="000000">
                      <a:alpha val="43137"/>
                    </a:srgbClr>
                  </a:outerShdw>
                </a:effectLst>
                <a:highlight>
                  <a:srgbClr val="FFFF00"/>
                </a:highlight>
              </a:rPr>
              <a:t>sender.currentTitle</a:t>
            </a:r>
            <a:r>
              <a:rPr lang="en-US" altLang="zh-TW" sz="1800" b="1" u="sng" dirty="0">
                <a:effectLst>
                  <a:outerShdw blurRad="38100" dist="38100" dir="2700000" algn="tl">
                    <a:srgbClr val="000000">
                      <a:alpha val="43137"/>
                    </a:srgbClr>
                  </a:outerShdw>
                </a:effectLst>
                <a:highlight>
                  <a:srgbClr val="FFFF00"/>
                </a:highlight>
              </a:rPr>
              <a:t> </a:t>
            </a:r>
            <a:r>
              <a:rPr lang="en-US" altLang="zh-TW" sz="1800" b="1" dirty="0">
                <a:highlight>
                  <a:srgbClr val="FFFF00"/>
                </a:highlight>
              </a:rPr>
              <a:t>to get the current clicked button’s title.</a:t>
            </a:r>
            <a:endParaRPr lang="zh-TW" altLang="en-US" sz="1800" b="1" dirty="0">
              <a:highlight>
                <a:srgbClr val="FFFF00"/>
              </a:highlight>
            </a:endParaRPr>
          </a:p>
          <a:p>
            <a:pPr marL="0" indent="0" algn="just">
              <a:lnSpc>
                <a:spcPct val="110000"/>
              </a:lnSpc>
              <a:buNone/>
            </a:pPr>
            <a:endParaRPr lang="en-US" altLang="zh-TW" sz="1800" dirty="0"/>
          </a:p>
        </p:txBody>
      </p:sp>
      <p:pic>
        <p:nvPicPr>
          <p:cNvPr id="5" name="圖片 4" descr="一張含有 文字 的圖片&#10;&#10;自動產生的描述">
            <a:extLst>
              <a:ext uri="{FF2B5EF4-FFF2-40B4-BE49-F238E27FC236}">
                <a16:creationId xmlns:a16="http://schemas.microsoft.com/office/drawing/2014/main" id="{67C11D68-30BD-4A7E-8685-AD8E09FCD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569" y="840766"/>
            <a:ext cx="5799963" cy="5176467"/>
          </a:xfrm>
          <a:prstGeom prst="rect">
            <a:avLst/>
          </a:prstGeom>
        </p:spPr>
      </p:pic>
    </p:spTree>
    <p:extLst>
      <p:ext uri="{BB962C8B-B14F-4D97-AF65-F5344CB8AC3E}">
        <p14:creationId xmlns:p14="http://schemas.microsoft.com/office/powerpoint/2010/main" val="393779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E1F4381-ECC1-467E-9196-F560213AF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 up of audio equipment">
            <a:extLst>
              <a:ext uri="{FF2B5EF4-FFF2-40B4-BE49-F238E27FC236}">
                <a16:creationId xmlns:a16="http://schemas.microsoft.com/office/drawing/2014/main" id="{AF1DCA7E-AEA2-3C3F-38EE-4995E0C566F7}"/>
              </a:ext>
            </a:extLst>
          </p:cNvPr>
          <p:cNvPicPr>
            <a:picLocks noChangeAspect="1"/>
          </p:cNvPicPr>
          <p:nvPr/>
        </p:nvPicPr>
        <p:blipFill rotWithShape="1">
          <a:blip r:embed="rId2">
            <a:alphaModFix amt="40000"/>
          </a:blip>
          <a:srcRect t="15732"/>
          <a:stretch/>
        </p:blipFill>
        <p:spPr>
          <a:xfrm>
            <a:off x="1" y="152"/>
            <a:ext cx="12192000" cy="6857848"/>
          </a:xfrm>
          <a:prstGeom prst="rect">
            <a:avLst/>
          </a:prstGeom>
        </p:spPr>
      </p:pic>
      <p:sp>
        <p:nvSpPr>
          <p:cNvPr id="2" name="標題 1">
            <a:extLst>
              <a:ext uri="{FF2B5EF4-FFF2-40B4-BE49-F238E27FC236}">
                <a16:creationId xmlns:a16="http://schemas.microsoft.com/office/drawing/2014/main" id="{EE1EB4FB-0559-46CB-A612-2772B72A515A}"/>
              </a:ext>
            </a:extLst>
          </p:cNvPr>
          <p:cNvSpPr>
            <a:spLocks noGrp="1"/>
          </p:cNvSpPr>
          <p:nvPr>
            <p:ph type="title"/>
          </p:nvPr>
        </p:nvSpPr>
        <p:spPr>
          <a:xfrm>
            <a:off x="3855525" y="1371600"/>
            <a:ext cx="7461752" cy="2696866"/>
          </a:xfrm>
        </p:spPr>
        <p:txBody>
          <a:bodyPr vert="horz" lIns="91440" tIns="45720" rIns="91440" bIns="45720" rtlCol="0" anchor="t">
            <a:normAutofit/>
          </a:bodyPr>
          <a:lstStyle/>
          <a:p>
            <a:pPr algn="r"/>
            <a:r>
              <a:rPr lang="en-US" altLang="zh-TW" dirty="0">
                <a:solidFill>
                  <a:srgbClr val="FFFFFF"/>
                </a:solidFill>
              </a:rPr>
              <a:t>Now That We Can Get The Sender’s Attributes and Know Which Buttons We Clicked…</a:t>
            </a:r>
          </a:p>
        </p:txBody>
      </p:sp>
      <p:cxnSp>
        <p:nvCxnSpPr>
          <p:cNvPr id="15" name="Straight Connector 14">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文字方塊 3">
            <a:extLst>
              <a:ext uri="{FF2B5EF4-FFF2-40B4-BE49-F238E27FC236}">
                <a16:creationId xmlns:a16="http://schemas.microsoft.com/office/drawing/2014/main" id="{56236EA2-CD2C-47C7-BE7B-1AB581F291D7}"/>
              </a:ext>
            </a:extLst>
          </p:cNvPr>
          <p:cNvSpPr txBox="1"/>
          <p:nvPr/>
        </p:nvSpPr>
        <p:spPr>
          <a:xfrm>
            <a:off x="1817915" y="4209009"/>
            <a:ext cx="10490372" cy="400110"/>
          </a:xfrm>
          <a:prstGeom prst="rect">
            <a:avLst/>
          </a:prstGeom>
          <a:noFill/>
        </p:spPr>
        <p:txBody>
          <a:bodyPr wrap="none" rtlCol="0">
            <a:spAutoFit/>
          </a:bodyPr>
          <a:lstStyle/>
          <a:p>
            <a:r>
              <a:rPr lang="en-US" altLang="zh-TW" sz="2000" b="1" u="sng" dirty="0">
                <a:solidFill>
                  <a:schemeClr val="bg1"/>
                </a:solidFill>
                <a:effectLst>
                  <a:outerShdw blurRad="38100" dist="38100" dir="2700000" algn="tl">
                    <a:srgbClr val="000000">
                      <a:alpha val="43137"/>
                    </a:srgbClr>
                  </a:outerShdw>
                </a:effectLst>
              </a:rPr>
              <a:t>We may  want to control our app to have different reaction when user clicks various buttons.</a:t>
            </a:r>
            <a:endParaRPr lang="zh-TW" altLang="en-US" sz="2000" b="1" u="sng"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26952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CA2BEE73-FA79-41AB-A57A-B74C7B16726E}"/>
              </a:ext>
            </a:extLst>
          </p:cNvPr>
          <p:cNvSpPr>
            <a:spLocks noGrp="1"/>
          </p:cNvSpPr>
          <p:nvPr>
            <p:ph type="title"/>
          </p:nvPr>
        </p:nvSpPr>
        <p:spPr>
          <a:xfrm>
            <a:off x="914400" y="1371600"/>
            <a:ext cx="4079987" cy="1314443"/>
          </a:xfrm>
        </p:spPr>
        <p:txBody>
          <a:bodyPr>
            <a:normAutofit/>
          </a:bodyPr>
          <a:lstStyle/>
          <a:p>
            <a:r>
              <a:rPr lang="en-US" altLang="zh-TW" dirty="0"/>
              <a:t>How to Cook An Egg?</a:t>
            </a:r>
            <a:endParaRPr lang="zh-TW" altLang="en-US" dirty="0"/>
          </a:p>
        </p:txBody>
      </p:sp>
      <p:cxnSp>
        <p:nvCxnSpPr>
          <p:cNvPr id="73" name="Straight Connector 7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內容版面配置區 2">
            <a:extLst>
              <a:ext uri="{FF2B5EF4-FFF2-40B4-BE49-F238E27FC236}">
                <a16:creationId xmlns:a16="http://schemas.microsoft.com/office/drawing/2014/main" id="{11EF23F7-0400-4D1D-86F2-099E5EC09A70}"/>
              </a:ext>
            </a:extLst>
          </p:cNvPr>
          <p:cNvSpPr>
            <a:spLocks noGrp="1"/>
          </p:cNvSpPr>
          <p:nvPr>
            <p:ph idx="1"/>
          </p:nvPr>
        </p:nvSpPr>
        <p:spPr>
          <a:xfrm>
            <a:off x="914400" y="2853369"/>
            <a:ext cx="4079988" cy="3088460"/>
          </a:xfrm>
        </p:spPr>
        <p:txBody>
          <a:bodyPr>
            <a:normAutofit/>
          </a:bodyPr>
          <a:lstStyle/>
          <a:p>
            <a:pPr algn="just"/>
            <a:r>
              <a:rPr lang="en-US" altLang="zh-TW" dirty="0"/>
              <a:t>After doing a lot of research eating a lot of eggs, we've come to the realization that a soft egg should take about five minutes to boil, a medium egg about eight, and a hard egg about 12 minutes.</a:t>
            </a:r>
            <a:endParaRPr lang="zh-TW" altLang="en-US" dirty="0"/>
          </a:p>
        </p:txBody>
      </p:sp>
      <p:pic>
        <p:nvPicPr>
          <p:cNvPr id="1026" name="Picture 2">
            <a:extLst>
              <a:ext uri="{FF2B5EF4-FFF2-40B4-BE49-F238E27FC236}">
                <a16:creationId xmlns:a16="http://schemas.microsoft.com/office/drawing/2014/main" id="{1EE70B8E-3B33-476A-A24A-818673C9BF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48569" y="2160258"/>
            <a:ext cx="5799963" cy="2537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44911"/>
      </p:ext>
    </p:extLst>
  </p:cSld>
  <p:clrMapOvr>
    <a:masterClrMapping/>
  </p:clrMapOvr>
</p:sld>
</file>

<file path=ppt/theme/theme1.xml><?xml version="1.0" encoding="utf-8"?>
<a:theme xmlns:a="http://schemas.openxmlformats.org/drawingml/2006/main" name="DashVTI">
  <a:themeElements>
    <a:clrScheme name="AnalogousFromLightSeedRightStep">
      <a:dk1>
        <a:srgbClr val="000000"/>
      </a:dk1>
      <a:lt1>
        <a:srgbClr val="FFFFFF"/>
      </a:lt1>
      <a:dk2>
        <a:srgbClr val="412430"/>
      </a:dk2>
      <a:lt2>
        <a:srgbClr val="E2E8E6"/>
      </a:lt2>
      <a:accent1>
        <a:srgbClr val="C696AA"/>
      </a:accent1>
      <a:accent2>
        <a:srgbClr val="BA7F7F"/>
      </a:accent2>
      <a:accent3>
        <a:srgbClr val="BE9E86"/>
      </a:accent3>
      <a:accent4>
        <a:srgbClr val="ADA476"/>
      </a:accent4>
      <a:accent5>
        <a:srgbClr val="9DA87F"/>
      </a:accent5>
      <a:accent6>
        <a:srgbClr val="89AF77"/>
      </a:accent6>
      <a:hlink>
        <a:srgbClr val="578F78"/>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42B0E7C6-1071-483F-A575-9AF7EE1B96AC}" vid="{E18014FF-B132-4F63-9D72-5B85E99D6417}"/>
    </a:ext>
  </a:extLst>
</a:theme>
</file>

<file path=docProps/app.xml><?xml version="1.0" encoding="utf-8"?>
<Properties xmlns="http://schemas.openxmlformats.org/officeDocument/2006/extended-properties" xmlns:vt="http://schemas.openxmlformats.org/officeDocument/2006/docPropsVTypes">
  <TotalTime>224</TotalTime>
  <Words>1170</Words>
  <Application>Microsoft Office PowerPoint</Application>
  <PresentationFormat>寬螢幕</PresentationFormat>
  <Paragraphs>110</Paragraphs>
  <Slides>29</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29</vt:i4>
      </vt:variant>
    </vt:vector>
  </HeadingPairs>
  <TitlesOfParts>
    <vt:vector size="35" baseType="lpstr">
      <vt:lpstr>Menlo</vt:lpstr>
      <vt:lpstr>Monaco</vt:lpstr>
      <vt:lpstr>udemy sans</vt:lpstr>
      <vt:lpstr>Arial</vt:lpstr>
      <vt:lpstr>Grandview Display</vt:lpstr>
      <vt:lpstr>DashVTI</vt:lpstr>
      <vt:lpstr>Swift Programming 2 – Control Flow and Optional</vt:lpstr>
      <vt:lpstr>We Have Learned About…</vt:lpstr>
      <vt:lpstr>Today We Will Keep Learning The Intermediate Swift Programming </vt:lpstr>
      <vt:lpstr>Download The Initial Project From E-learning</vt:lpstr>
      <vt:lpstr>Observer The Initial Project</vt:lpstr>
      <vt:lpstr>Let The Egg Button Appears</vt:lpstr>
      <vt:lpstr>Challenge</vt:lpstr>
      <vt:lpstr>Now That We Can Get The Sender’s Attributes and Know Which Buttons We Clicked…</vt:lpstr>
      <vt:lpstr>How to Cook An Egg?</vt:lpstr>
      <vt:lpstr>Set The Cook Time and Store The Titles </vt:lpstr>
      <vt:lpstr>Difference Between Let and Var – Quick View</vt:lpstr>
      <vt:lpstr>Challenge</vt:lpstr>
      <vt:lpstr>IF…ELSE Statements</vt:lpstr>
      <vt:lpstr>SWITCH Statements</vt:lpstr>
      <vt:lpstr>Store The Cook Time in An Array </vt:lpstr>
      <vt:lpstr>Another Collection: Dictionary</vt:lpstr>
      <vt:lpstr>Store The Cook Time in A Dictionary</vt:lpstr>
      <vt:lpstr>What Is Optional?</vt:lpstr>
      <vt:lpstr>The C A T</vt:lpstr>
      <vt:lpstr>The Poison</vt:lpstr>
      <vt:lpstr>Package Up The Box</vt:lpstr>
      <vt:lpstr>Cat?</vt:lpstr>
      <vt:lpstr>CAT!</vt:lpstr>
      <vt:lpstr>Alive Or Dead?</vt:lpstr>
      <vt:lpstr>Optional</vt:lpstr>
      <vt:lpstr>Back To Our App </vt:lpstr>
      <vt:lpstr>See Optional Again…</vt:lpstr>
      <vt:lpstr>Let Xcode Shut Up Again</vt:lpstr>
      <vt:lpstr>Today’s 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Swift Programming 2 – Control Flow and Optional</dc:title>
  <dc:creator>簡廷軒</dc:creator>
  <cp:lastModifiedBy>簡廷軒</cp:lastModifiedBy>
  <cp:revision>7</cp:revision>
  <dcterms:created xsi:type="dcterms:W3CDTF">2022-04-20T04:30:07Z</dcterms:created>
  <dcterms:modified xsi:type="dcterms:W3CDTF">2022-04-20T08:14:12Z</dcterms:modified>
</cp:coreProperties>
</file>